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  <p:sldMasterId id="2147483687" r:id="rId3"/>
  </p:sldMasterIdLst>
  <p:notesMasterIdLst>
    <p:notesMasterId r:id="rId20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  <p:sldId id="456" r:id="rId204"/>
    <p:sldId id="457" r:id="rId205"/>
    <p:sldId id="458" r:id="rId206"/>
    <p:sldId id="459" r:id="rId207"/>
  </p:sldIdLst>
  <p:sldSz cx="9144000" cy="5143500" type="screen16x9"/>
  <p:notesSz cx="6858000" cy="9144000"/>
  <p:embeddedFontLst>
    <p:embeddedFont>
      <p:font typeface="Lato Black" panose="02000000000000000000" pitchFamily="2" charset="0"/>
      <p:bold r:id="rId209"/>
      <p:boldItalic r:id="rId210"/>
    </p:embeddedFont>
    <p:embeddedFont>
      <p:font typeface="Lato Light" panose="02000000000000000000" pitchFamily="2" charset="0"/>
      <p:regular r:id="rId211"/>
      <p:bold r:id="rId212"/>
      <p:italic r:id="rId213"/>
      <p:boldItalic r:id="rId214"/>
    </p:embeddedFont>
    <p:embeddedFont>
      <p:font typeface="Montserrat" panose="02000000000000000000" pitchFamily="2" charset="0"/>
      <p:regular r:id="rId215"/>
      <p:bold r:id="rId216"/>
      <p:italic r:id="rId217"/>
      <p:boldItalic r:id="rId218"/>
    </p:embeddedFont>
    <p:embeddedFont>
      <p:font typeface="Montserrat ExtraBold" panose="02000000000000000000" pitchFamily="2" charset="0"/>
      <p:bold r:id="rId219"/>
      <p:boldItalic r:id="rId220"/>
    </p:embeddedFont>
    <p:embeddedFont>
      <p:font typeface="Montserrat Light" panose="02000000000000000000" pitchFamily="2" charset="0"/>
      <p:regular r:id="rId221"/>
      <p:bold r:id="rId222"/>
      <p:italic r:id="rId223"/>
      <p:boldItalic r:id="rId224"/>
    </p:embeddedFont>
    <p:embeddedFont>
      <p:font typeface="Montserrat Medium" panose="02000000000000000000" pitchFamily="2" charset="0"/>
      <p:regular r:id="rId225"/>
      <p:bold r:id="rId226"/>
      <p:italic r:id="rId227"/>
      <p:boldItalic r:id="rId228"/>
    </p:embeddedFont>
    <p:embeddedFont>
      <p:font typeface="Montserrat SemiBold" panose="02000000000000000000" pitchFamily="2" charset="0"/>
      <p:regular r:id="rId229"/>
      <p:bold r:id="rId230"/>
      <p:italic r:id="rId231"/>
      <p:boldItalic r:id="rId232"/>
    </p:embeddedFont>
    <p:embeddedFont>
      <p:font typeface="Proxima Nova" panose="02000506030000020004" pitchFamily="2" charset="0"/>
      <p:regular r:id="rId233"/>
      <p:bold r:id="rId234"/>
      <p:italic r:id="rId235"/>
      <p:boldItalic r:id="rId236"/>
    </p:embeddedFont>
    <p:embeddedFont>
      <p:font typeface="Quicksand" pitchFamily="2" charset="0"/>
      <p:regular r:id="rId237"/>
      <p:bold r:id="rId238"/>
    </p:embeddedFont>
    <p:embeddedFont>
      <p:font typeface="Raleway" panose="02000000000000000000" pitchFamily="2" charset="0"/>
      <p:regular r:id="rId239"/>
      <p:bold r:id="rId240"/>
      <p:italic r:id="rId241"/>
      <p:boldItalic r:id="rId242"/>
    </p:embeddedFont>
    <p:embeddedFont>
      <p:font typeface="Raleway Thin" panose="02000000000000000000" pitchFamily="2" charset="0"/>
      <p:regular r:id="rId243"/>
      <p:bold r:id="rId244"/>
      <p:italic r:id="rId245"/>
      <p:boldItalic r:id="rId246"/>
    </p:embeddedFont>
    <p:embeddedFont>
      <p:font typeface="Roboto" panose="02000000000000000000" pitchFamily="2" charset="0"/>
      <p:regular r:id="rId247"/>
      <p:bold r:id="rId248"/>
      <p:italic r:id="rId249"/>
      <p:boldItalic r:id="rId2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5" roundtripDataSignature="AMtx7miJop0wivqn0AitLlNDVYzPgD/W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118CEA-48CD-4A2F-8FA1-94F6D926EFE6}">
  <a:tblStyle styleId="{4E118CEA-48CD-4A2F-8FA1-94F6D926EFE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 /><Relationship Id="rId21" Type="http://schemas.openxmlformats.org/officeDocument/2006/relationships/slide" Target="slides/slide18.xml" /><Relationship Id="rId42" Type="http://schemas.openxmlformats.org/officeDocument/2006/relationships/slide" Target="slides/slide39.xml" /><Relationship Id="rId63" Type="http://schemas.openxmlformats.org/officeDocument/2006/relationships/slide" Target="slides/slide60.xml" /><Relationship Id="rId84" Type="http://schemas.openxmlformats.org/officeDocument/2006/relationships/slide" Target="slides/slide81.xml" /><Relationship Id="rId138" Type="http://schemas.openxmlformats.org/officeDocument/2006/relationships/slide" Target="slides/slide135.xml" /><Relationship Id="rId159" Type="http://schemas.openxmlformats.org/officeDocument/2006/relationships/slide" Target="slides/slide156.xml" /><Relationship Id="rId170" Type="http://schemas.openxmlformats.org/officeDocument/2006/relationships/slide" Target="slides/slide167.xml" /><Relationship Id="rId191" Type="http://schemas.openxmlformats.org/officeDocument/2006/relationships/slide" Target="slides/slide188.xml" /><Relationship Id="rId205" Type="http://schemas.openxmlformats.org/officeDocument/2006/relationships/slide" Target="slides/slide202.xml" /><Relationship Id="rId226" Type="http://schemas.openxmlformats.org/officeDocument/2006/relationships/font" Target="fonts/font18.fntdata" /><Relationship Id="rId247" Type="http://schemas.openxmlformats.org/officeDocument/2006/relationships/font" Target="fonts/font39.fntdata" /><Relationship Id="rId107" Type="http://schemas.openxmlformats.org/officeDocument/2006/relationships/slide" Target="slides/slide104.xml" /><Relationship Id="rId11" Type="http://schemas.openxmlformats.org/officeDocument/2006/relationships/slide" Target="slides/slide8.xml" /><Relationship Id="rId32" Type="http://schemas.openxmlformats.org/officeDocument/2006/relationships/slide" Target="slides/slide29.xml" /><Relationship Id="rId53" Type="http://schemas.openxmlformats.org/officeDocument/2006/relationships/slide" Target="slides/slide50.xml" /><Relationship Id="rId74" Type="http://schemas.openxmlformats.org/officeDocument/2006/relationships/slide" Target="slides/slide71.xml" /><Relationship Id="rId128" Type="http://schemas.openxmlformats.org/officeDocument/2006/relationships/slide" Target="slides/slide125.xml" /><Relationship Id="rId149" Type="http://schemas.openxmlformats.org/officeDocument/2006/relationships/slide" Target="slides/slide146.xml" /><Relationship Id="rId5" Type="http://schemas.openxmlformats.org/officeDocument/2006/relationships/slide" Target="slides/slide2.xml" /><Relationship Id="rId95" Type="http://schemas.openxmlformats.org/officeDocument/2006/relationships/slide" Target="slides/slide92.xml" /><Relationship Id="rId160" Type="http://schemas.openxmlformats.org/officeDocument/2006/relationships/slide" Target="slides/slide157.xml" /><Relationship Id="rId181" Type="http://schemas.openxmlformats.org/officeDocument/2006/relationships/slide" Target="slides/slide178.xml" /><Relationship Id="rId216" Type="http://schemas.openxmlformats.org/officeDocument/2006/relationships/font" Target="fonts/font8.fntdata" /><Relationship Id="rId237" Type="http://schemas.openxmlformats.org/officeDocument/2006/relationships/font" Target="fonts/font29.fntdata" /><Relationship Id="rId258" Type="http://schemas.openxmlformats.org/officeDocument/2006/relationships/theme" Target="theme/theme1.xml" /><Relationship Id="rId22" Type="http://schemas.openxmlformats.org/officeDocument/2006/relationships/slide" Target="slides/slide19.xml" /><Relationship Id="rId43" Type="http://schemas.openxmlformats.org/officeDocument/2006/relationships/slide" Target="slides/slide40.xml" /><Relationship Id="rId64" Type="http://schemas.openxmlformats.org/officeDocument/2006/relationships/slide" Target="slides/slide61.xml" /><Relationship Id="rId118" Type="http://schemas.openxmlformats.org/officeDocument/2006/relationships/slide" Target="slides/slide115.xml" /><Relationship Id="rId139" Type="http://schemas.openxmlformats.org/officeDocument/2006/relationships/slide" Target="slides/slide136.xml" /><Relationship Id="rId85" Type="http://schemas.openxmlformats.org/officeDocument/2006/relationships/slide" Target="slides/slide82.xml" /><Relationship Id="rId150" Type="http://schemas.openxmlformats.org/officeDocument/2006/relationships/slide" Target="slides/slide147.xml" /><Relationship Id="rId171" Type="http://schemas.openxmlformats.org/officeDocument/2006/relationships/slide" Target="slides/slide168.xml" /><Relationship Id="rId192" Type="http://schemas.openxmlformats.org/officeDocument/2006/relationships/slide" Target="slides/slide189.xml" /><Relationship Id="rId206" Type="http://schemas.openxmlformats.org/officeDocument/2006/relationships/slide" Target="slides/slide203.xml" /><Relationship Id="rId227" Type="http://schemas.openxmlformats.org/officeDocument/2006/relationships/font" Target="fonts/font19.fntdata" /><Relationship Id="rId248" Type="http://schemas.openxmlformats.org/officeDocument/2006/relationships/font" Target="fonts/font40.fntdata" /><Relationship Id="rId12" Type="http://schemas.openxmlformats.org/officeDocument/2006/relationships/slide" Target="slides/slide9.xml" /><Relationship Id="rId33" Type="http://schemas.openxmlformats.org/officeDocument/2006/relationships/slide" Target="slides/slide30.xml" /><Relationship Id="rId108" Type="http://schemas.openxmlformats.org/officeDocument/2006/relationships/slide" Target="slides/slide105.xml" /><Relationship Id="rId129" Type="http://schemas.openxmlformats.org/officeDocument/2006/relationships/slide" Target="slides/slide126.xml" /><Relationship Id="rId54" Type="http://schemas.openxmlformats.org/officeDocument/2006/relationships/slide" Target="slides/slide51.xml" /><Relationship Id="rId70" Type="http://schemas.openxmlformats.org/officeDocument/2006/relationships/slide" Target="slides/slide67.xml" /><Relationship Id="rId75" Type="http://schemas.openxmlformats.org/officeDocument/2006/relationships/slide" Target="slides/slide72.xml" /><Relationship Id="rId91" Type="http://schemas.openxmlformats.org/officeDocument/2006/relationships/slide" Target="slides/slide88.xml" /><Relationship Id="rId96" Type="http://schemas.openxmlformats.org/officeDocument/2006/relationships/slide" Target="slides/slide93.xml" /><Relationship Id="rId140" Type="http://schemas.openxmlformats.org/officeDocument/2006/relationships/slide" Target="slides/slide137.xml" /><Relationship Id="rId145" Type="http://schemas.openxmlformats.org/officeDocument/2006/relationships/slide" Target="slides/slide142.xml" /><Relationship Id="rId161" Type="http://schemas.openxmlformats.org/officeDocument/2006/relationships/slide" Target="slides/slide158.xml" /><Relationship Id="rId166" Type="http://schemas.openxmlformats.org/officeDocument/2006/relationships/slide" Target="slides/slide163.xml" /><Relationship Id="rId182" Type="http://schemas.openxmlformats.org/officeDocument/2006/relationships/slide" Target="slides/slide179.xml" /><Relationship Id="rId187" Type="http://schemas.openxmlformats.org/officeDocument/2006/relationships/slide" Target="slides/slide184.xml" /><Relationship Id="rId217" Type="http://schemas.openxmlformats.org/officeDocument/2006/relationships/font" Target="fonts/font9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3.xml" /><Relationship Id="rId212" Type="http://schemas.openxmlformats.org/officeDocument/2006/relationships/font" Target="fonts/font4.fntdata" /><Relationship Id="rId233" Type="http://schemas.openxmlformats.org/officeDocument/2006/relationships/font" Target="fonts/font25.fntdata" /><Relationship Id="rId238" Type="http://schemas.openxmlformats.org/officeDocument/2006/relationships/font" Target="fonts/font30.fntdata" /><Relationship Id="rId259" Type="http://schemas.openxmlformats.org/officeDocument/2006/relationships/tableStyles" Target="tableStyles.xml" /><Relationship Id="rId23" Type="http://schemas.openxmlformats.org/officeDocument/2006/relationships/slide" Target="slides/slide20.xml" /><Relationship Id="rId28" Type="http://schemas.openxmlformats.org/officeDocument/2006/relationships/slide" Target="slides/slide25.xml" /><Relationship Id="rId49" Type="http://schemas.openxmlformats.org/officeDocument/2006/relationships/slide" Target="slides/slide46.xml" /><Relationship Id="rId114" Type="http://schemas.openxmlformats.org/officeDocument/2006/relationships/slide" Target="slides/slide111.xml" /><Relationship Id="rId119" Type="http://schemas.openxmlformats.org/officeDocument/2006/relationships/slide" Target="slides/slide116.xml" /><Relationship Id="rId44" Type="http://schemas.openxmlformats.org/officeDocument/2006/relationships/slide" Target="slides/slide41.xml" /><Relationship Id="rId60" Type="http://schemas.openxmlformats.org/officeDocument/2006/relationships/slide" Target="slides/slide57.xml" /><Relationship Id="rId65" Type="http://schemas.openxmlformats.org/officeDocument/2006/relationships/slide" Target="slides/slide62.xml" /><Relationship Id="rId81" Type="http://schemas.openxmlformats.org/officeDocument/2006/relationships/slide" Target="slides/slide78.xml" /><Relationship Id="rId86" Type="http://schemas.openxmlformats.org/officeDocument/2006/relationships/slide" Target="slides/slide83.xml" /><Relationship Id="rId130" Type="http://schemas.openxmlformats.org/officeDocument/2006/relationships/slide" Target="slides/slide127.xml" /><Relationship Id="rId135" Type="http://schemas.openxmlformats.org/officeDocument/2006/relationships/slide" Target="slides/slide132.xml" /><Relationship Id="rId151" Type="http://schemas.openxmlformats.org/officeDocument/2006/relationships/slide" Target="slides/slide148.xml" /><Relationship Id="rId156" Type="http://schemas.openxmlformats.org/officeDocument/2006/relationships/slide" Target="slides/slide153.xml" /><Relationship Id="rId177" Type="http://schemas.openxmlformats.org/officeDocument/2006/relationships/slide" Target="slides/slide174.xml" /><Relationship Id="rId198" Type="http://schemas.openxmlformats.org/officeDocument/2006/relationships/slide" Target="slides/slide195.xml" /><Relationship Id="rId172" Type="http://schemas.openxmlformats.org/officeDocument/2006/relationships/slide" Target="slides/slide169.xml" /><Relationship Id="rId193" Type="http://schemas.openxmlformats.org/officeDocument/2006/relationships/slide" Target="slides/slide190.xml" /><Relationship Id="rId202" Type="http://schemas.openxmlformats.org/officeDocument/2006/relationships/slide" Target="slides/slide199.xml" /><Relationship Id="rId207" Type="http://schemas.openxmlformats.org/officeDocument/2006/relationships/slide" Target="slides/slide204.xml" /><Relationship Id="rId223" Type="http://schemas.openxmlformats.org/officeDocument/2006/relationships/font" Target="fonts/font15.fntdata" /><Relationship Id="rId228" Type="http://schemas.openxmlformats.org/officeDocument/2006/relationships/font" Target="fonts/font20.fntdata" /><Relationship Id="rId244" Type="http://schemas.openxmlformats.org/officeDocument/2006/relationships/font" Target="fonts/font36.fntdata" /><Relationship Id="rId249" Type="http://schemas.openxmlformats.org/officeDocument/2006/relationships/font" Target="fonts/font41.fntdata" /><Relationship Id="rId13" Type="http://schemas.openxmlformats.org/officeDocument/2006/relationships/slide" Target="slides/slide10.xml" /><Relationship Id="rId18" Type="http://schemas.openxmlformats.org/officeDocument/2006/relationships/slide" Target="slides/slide15.xml" /><Relationship Id="rId39" Type="http://schemas.openxmlformats.org/officeDocument/2006/relationships/slide" Target="slides/slide36.xml" /><Relationship Id="rId109" Type="http://schemas.openxmlformats.org/officeDocument/2006/relationships/slide" Target="slides/slide106.xml" /><Relationship Id="rId34" Type="http://schemas.openxmlformats.org/officeDocument/2006/relationships/slide" Target="slides/slide31.xml" /><Relationship Id="rId50" Type="http://schemas.openxmlformats.org/officeDocument/2006/relationships/slide" Target="slides/slide47.xml" /><Relationship Id="rId55" Type="http://schemas.openxmlformats.org/officeDocument/2006/relationships/slide" Target="slides/slide52.xml" /><Relationship Id="rId76" Type="http://schemas.openxmlformats.org/officeDocument/2006/relationships/slide" Target="slides/slide73.xml" /><Relationship Id="rId97" Type="http://schemas.openxmlformats.org/officeDocument/2006/relationships/slide" Target="slides/slide94.xml" /><Relationship Id="rId104" Type="http://schemas.openxmlformats.org/officeDocument/2006/relationships/slide" Target="slides/slide101.xml" /><Relationship Id="rId120" Type="http://schemas.openxmlformats.org/officeDocument/2006/relationships/slide" Target="slides/slide117.xml" /><Relationship Id="rId125" Type="http://schemas.openxmlformats.org/officeDocument/2006/relationships/slide" Target="slides/slide122.xml" /><Relationship Id="rId141" Type="http://schemas.openxmlformats.org/officeDocument/2006/relationships/slide" Target="slides/slide138.xml" /><Relationship Id="rId146" Type="http://schemas.openxmlformats.org/officeDocument/2006/relationships/slide" Target="slides/slide143.xml" /><Relationship Id="rId167" Type="http://schemas.openxmlformats.org/officeDocument/2006/relationships/slide" Target="slides/slide164.xml" /><Relationship Id="rId188" Type="http://schemas.openxmlformats.org/officeDocument/2006/relationships/slide" Target="slides/slide185.xml" /><Relationship Id="rId7" Type="http://schemas.openxmlformats.org/officeDocument/2006/relationships/slide" Target="slides/slide4.xml" /><Relationship Id="rId71" Type="http://schemas.openxmlformats.org/officeDocument/2006/relationships/slide" Target="slides/slide68.xml" /><Relationship Id="rId92" Type="http://schemas.openxmlformats.org/officeDocument/2006/relationships/slide" Target="slides/slide89.xml" /><Relationship Id="rId162" Type="http://schemas.openxmlformats.org/officeDocument/2006/relationships/slide" Target="slides/slide159.xml" /><Relationship Id="rId183" Type="http://schemas.openxmlformats.org/officeDocument/2006/relationships/slide" Target="slides/slide180.xml" /><Relationship Id="rId213" Type="http://schemas.openxmlformats.org/officeDocument/2006/relationships/font" Target="fonts/font5.fntdata" /><Relationship Id="rId218" Type="http://schemas.openxmlformats.org/officeDocument/2006/relationships/font" Target="fonts/font10.fntdata" /><Relationship Id="rId234" Type="http://schemas.openxmlformats.org/officeDocument/2006/relationships/font" Target="fonts/font26.fntdata" /><Relationship Id="rId239" Type="http://schemas.openxmlformats.org/officeDocument/2006/relationships/font" Target="fonts/font31.fntdata" /><Relationship Id="rId2" Type="http://schemas.openxmlformats.org/officeDocument/2006/relationships/slideMaster" Target="slideMasters/slideMaster2.xml" /><Relationship Id="rId29" Type="http://schemas.openxmlformats.org/officeDocument/2006/relationships/slide" Target="slides/slide26.xml" /><Relationship Id="rId250" Type="http://schemas.openxmlformats.org/officeDocument/2006/relationships/font" Target="fonts/font42.fntdata" /><Relationship Id="rId255" Type="http://customschemas.google.com/relationships/presentationmetadata" Target="metadata" /><Relationship Id="rId24" Type="http://schemas.openxmlformats.org/officeDocument/2006/relationships/slide" Target="slides/slide21.xml" /><Relationship Id="rId40" Type="http://schemas.openxmlformats.org/officeDocument/2006/relationships/slide" Target="slides/slide37.xml" /><Relationship Id="rId45" Type="http://schemas.openxmlformats.org/officeDocument/2006/relationships/slide" Target="slides/slide42.xml" /><Relationship Id="rId66" Type="http://schemas.openxmlformats.org/officeDocument/2006/relationships/slide" Target="slides/slide63.xml" /><Relationship Id="rId87" Type="http://schemas.openxmlformats.org/officeDocument/2006/relationships/slide" Target="slides/slide84.xml" /><Relationship Id="rId110" Type="http://schemas.openxmlformats.org/officeDocument/2006/relationships/slide" Target="slides/slide107.xml" /><Relationship Id="rId115" Type="http://schemas.openxmlformats.org/officeDocument/2006/relationships/slide" Target="slides/slide112.xml" /><Relationship Id="rId131" Type="http://schemas.openxmlformats.org/officeDocument/2006/relationships/slide" Target="slides/slide128.xml" /><Relationship Id="rId136" Type="http://schemas.openxmlformats.org/officeDocument/2006/relationships/slide" Target="slides/slide133.xml" /><Relationship Id="rId157" Type="http://schemas.openxmlformats.org/officeDocument/2006/relationships/slide" Target="slides/slide154.xml" /><Relationship Id="rId178" Type="http://schemas.openxmlformats.org/officeDocument/2006/relationships/slide" Target="slides/slide175.xml" /><Relationship Id="rId61" Type="http://schemas.openxmlformats.org/officeDocument/2006/relationships/slide" Target="slides/slide58.xml" /><Relationship Id="rId82" Type="http://schemas.openxmlformats.org/officeDocument/2006/relationships/slide" Target="slides/slide79.xml" /><Relationship Id="rId152" Type="http://schemas.openxmlformats.org/officeDocument/2006/relationships/slide" Target="slides/slide149.xml" /><Relationship Id="rId173" Type="http://schemas.openxmlformats.org/officeDocument/2006/relationships/slide" Target="slides/slide170.xml" /><Relationship Id="rId194" Type="http://schemas.openxmlformats.org/officeDocument/2006/relationships/slide" Target="slides/slide191.xml" /><Relationship Id="rId199" Type="http://schemas.openxmlformats.org/officeDocument/2006/relationships/slide" Target="slides/slide196.xml" /><Relationship Id="rId203" Type="http://schemas.openxmlformats.org/officeDocument/2006/relationships/slide" Target="slides/slide200.xml" /><Relationship Id="rId208" Type="http://schemas.openxmlformats.org/officeDocument/2006/relationships/notesMaster" Target="notesMasters/notesMaster1.xml" /><Relationship Id="rId229" Type="http://schemas.openxmlformats.org/officeDocument/2006/relationships/font" Target="fonts/font21.fntdata" /><Relationship Id="rId19" Type="http://schemas.openxmlformats.org/officeDocument/2006/relationships/slide" Target="slides/slide16.xml" /><Relationship Id="rId224" Type="http://schemas.openxmlformats.org/officeDocument/2006/relationships/font" Target="fonts/font16.fntdata" /><Relationship Id="rId240" Type="http://schemas.openxmlformats.org/officeDocument/2006/relationships/font" Target="fonts/font32.fntdata" /><Relationship Id="rId245" Type="http://schemas.openxmlformats.org/officeDocument/2006/relationships/font" Target="fonts/font37.fntdata" /><Relationship Id="rId14" Type="http://schemas.openxmlformats.org/officeDocument/2006/relationships/slide" Target="slides/slide11.xml" /><Relationship Id="rId30" Type="http://schemas.openxmlformats.org/officeDocument/2006/relationships/slide" Target="slides/slide27.xml" /><Relationship Id="rId35" Type="http://schemas.openxmlformats.org/officeDocument/2006/relationships/slide" Target="slides/slide32.xml" /><Relationship Id="rId56" Type="http://schemas.openxmlformats.org/officeDocument/2006/relationships/slide" Target="slides/slide53.xml" /><Relationship Id="rId77" Type="http://schemas.openxmlformats.org/officeDocument/2006/relationships/slide" Target="slides/slide74.xml" /><Relationship Id="rId100" Type="http://schemas.openxmlformats.org/officeDocument/2006/relationships/slide" Target="slides/slide97.xml" /><Relationship Id="rId105" Type="http://schemas.openxmlformats.org/officeDocument/2006/relationships/slide" Target="slides/slide102.xml" /><Relationship Id="rId126" Type="http://schemas.openxmlformats.org/officeDocument/2006/relationships/slide" Target="slides/slide123.xml" /><Relationship Id="rId147" Type="http://schemas.openxmlformats.org/officeDocument/2006/relationships/slide" Target="slides/slide144.xml" /><Relationship Id="rId168" Type="http://schemas.openxmlformats.org/officeDocument/2006/relationships/slide" Target="slides/slide165.xml" /><Relationship Id="rId8" Type="http://schemas.openxmlformats.org/officeDocument/2006/relationships/slide" Target="slides/slide5.xml" /><Relationship Id="rId51" Type="http://schemas.openxmlformats.org/officeDocument/2006/relationships/slide" Target="slides/slide48.xml" /><Relationship Id="rId72" Type="http://schemas.openxmlformats.org/officeDocument/2006/relationships/slide" Target="slides/slide69.xml" /><Relationship Id="rId93" Type="http://schemas.openxmlformats.org/officeDocument/2006/relationships/slide" Target="slides/slide90.xml" /><Relationship Id="rId98" Type="http://schemas.openxmlformats.org/officeDocument/2006/relationships/slide" Target="slides/slide95.xml" /><Relationship Id="rId121" Type="http://schemas.openxmlformats.org/officeDocument/2006/relationships/slide" Target="slides/slide118.xml" /><Relationship Id="rId142" Type="http://schemas.openxmlformats.org/officeDocument/2006/relationships/slide" Target="slides/slide139.xml" /><Relationship Id="rId163" Type="http://schemas.openxmlformats.org/officeDocument/2006/relationships/slide" Target="slides/slide160.xml" /><Relationship Id="rId184" Type="http://schemas.openxmlformats.org/officeDocument/2006/relationships/slide" Target="slides/slide181.xml" /><Relationship Id="rId189" Type="http://schemas.openxmlformats.org/officeDocument/2006/relationships/slide" Target="slides/slide186.xml" /><Relationship Id="rId219" Type="http://schemas.openxmlformats.org/officeDocument/2006/relationships/font" Target="fonts/font11.fntdata" /><Relationship Id="rId3" Type="http://schemas.openxmlformats.org/officeDocument/2006/relationships/slideMaster" Target="slideMasters/slideMaster3.xml" /><Relationship Id="rId214" Type="http://schemas.openxmlformats.org/officeDocument/2006/relationships/font" Target="fonts/font6.fntdata" /><Relationship Id="rId230" Type="http://schemas.openxmlformats.org/officeDocument/2006/relationships/font" Target="fonts/font22.fntdata" /><Relationship Id="rId235" Type="http://schemas.openxmlformats.org/officeDocument/2006/relationships/font" Target="fonts/font27.fntdata" /><Relationship Id="rId256" Type="http://schemas.openxmlformats.org/officeDocument/2006/relationships/presProps" Target="presProps.xml" /><Relationship Id="rId25" Type="http://schemas.openxmlformats.org/officeDocument/2006/relationships/slide" Target="slides/slide22.xml" /><Relationship Id="rId46" Type="http://schemas.openxmlformats.org/officeDocument/2006/relationships/slide" Target="slides/slide43.xml" /><Relationship Id="rId67" Type="http://schemas.openxmlformats.org/officeDocument/2006/relationships/slide" Target="slides/slide64.xml" /><Relationship Id="rId116" Type="http://schemas.openxmlformats.org/officeDocument/2006/relationships/slide" Target="slides/slide113.xml" /><Relationship Id="rId137" Type="http://schemas.openxmlformats.org/officeDocument/2006/relationships/slide" Target="slides/slide134.xml" /><Relationship Id="rId158" Type="http://schemas.openxmlformats.org/officeDocument/2006/relationships/slide" Target="slides/slide155.xml" /><Relationship Id="rId20" Type="http://schemas.openxmlformats.org/officeDocument/2006/relationships/slide" Target="slides/slide17.xml" /><Relationship Id="rId41" Type="http://schemas.openxmlformats.org/officeDocument/2006/relationships/slide" Target="slides/slide38.xml" /><Relationship Id="rId62" Type="http://schemas.openxmlformats.org/officeDocument/2006/relationships/slide" Target="slides/slide59.xml" /><Relationship Id="rId83" Type="http://schemas.openxmlformats.org/officeDocument/2006/relationships/slide" Target="slides/slide80.xml" /><Relationship Id="rId88" Type="http://schemas.openxmlformats.org/officeDocument/2006/relationships/slide" Target="slides/slide85.xml" /><Relationship Id="rId111" Type="http://schemas.openxmlformats.org/officeDocument/2006/relationships/slide" Target="slides/slide108.xml" /><Relationship Id="rId132" Type="http://schemas.openxmlformats.org/officeDocument/2006/relationships/slide" Target="slides/slide129.xml" /><Relationship Id="rId153" Type="http://schemas.openxmlformats.org/officeDocument/2006/relationships/slide" Target="slides/slide150.xml" /><Relationship Id="rId174" Type="http://schemas.openxmlformats.org/officeDocument/2006/relationships/slide" Target="slides/slide171.xml" /><Relationship Id="rId179" Type="http://schemas.openxmlformats.org/officeDocument/2006/relationships/slide" Target="slides/slide176.xml" /><Relationship Id="rId195" Type="http://schemas.openxmlformats.org/officeDocument/2006/relationships/slide" Target="slides/slide192.xml" /><Relationship Id="rId209" Type="http://schemas.openxmlformats.org/officeDocument/2006/relationships/font" Target="fonts/font1.fntdata" /><Relationship Id="rId190" Type="http://schemas.openxmlformats.org/officeDocument/2006/relationships/slide" Target="slides/slide187.xml" /><Relationship Id="rId204" Type="http://schemas.openxmlformats.org/officeDocument/2006/relationships/slide" Target="slides/slide201.xml" /><Relationship Id="rId220" Type="http://schemas.openxmlformats.org/officeDocument/2006/relationships/font" Target="fonts/font12.fntdata" /><Relationship Id="rId225" Type="http://schemas.openxmlformats.org/officeDocument/2006/relationships/font" Target="fonts/font17.fntdata" /><Relationship Id="rId241" Type="http://schemas.openxmlformats.org/officeDocument/2006/relationships/font" Target="fonts/font33.fntdata" /><Relationship Id="rId246" Type="http://schemas.openxmlformats.org/officeDocument/2006/relationships/font" Target="fonts/font38.fntdata" /><Relationship Id="rId15" Type="http://schemas.openxmlformats.org/officeDocument/2006/relationships/slide" Target="slides/slide12.xml" /><Relationship Id="rId36" Type="http://schemas.openxmlformats.org/officeDocument/2006/relationships/slide" Target="slides/slide33.xml" /><Relationship Id="rId57" Type="http://schemas.openxmlformats.org/officeDocument/2006/relationships/slide" Target="slides/slide54.xml" /><Relationship Id="rId106" Type="http://schemas.openxmlformats.org/officeDocument/2006/relationships/slide" Target="slides/slide103.xml" /><Relationship Id="rId127" Type="http://schemas.openxmlformats.org/officeDocument/2006/relationships/slide" Target="slides/slide124.xml" /><Relationship Id="rId10" Type="http://schemas.openxmlformats.org/officeDocument/2006/relationships/slide" Target="slides/slide7.xml" /><Relationship Id="rId31" Type="http://schemas.openxmlformats.org/officeDocument/2006/relationships/slide" Target="slides/slide28.xml" /><Relationship Id="rId52" Type="http://schemas.openxmlformats.org/officeDocument/2006/relationships/slide" Target="slides/slide49.xml" /><Relationship Id="rId73" Type="http://schemas.openxmlformats.org/officeDocument/2006/relationships/slide" Target="slides/slide70.xml" /><Relationship Id="rId78" Type="http://schemas.openxmlformats.org/officeDocument/2006/relationships/slide" Target="slides/slide75.xml" /><Relationship Id="rId94" Type="http://schemas.openxmlformats.org/officeDocument/2006/relationships/slide" Target="slides/slide91.xml" /><Relationship Id="rId99" Type="http://schemas.openxmlformats.org/officeDocument/2006/relationships/slide" Target="slides/slide96.xml" /><Relationship Id="rId101" Type="http://schemas.openxmlformats.org/officeDocument/2006/relationships/slide" Target="slides/slide98.xml" /><Relationship Id="rId122" Type="http://schemas.openxmlformats.org/officeDocument/2006/relationships/slide" Target="slides/slide119.xml" /><Relationship Id="rId143" Type="http://schemas.openxmlformats.org/officeDocument/2006/relationships/slide" Target="slides/slide140.xml" /><Relationship Id="rId148" Type="http://schemas.openxmlformats.org/officeDocument/2006/relationships/slide" Target="slides/slide145.xml" /><Relationship Id="rId164" Type="http://schemas.openxmlformats.org/officeDocument/2006/relationships/slide" Target="slides/slide161.xml" /><Relationship Id="rId169" Type="http://schemas.openxmlformats.org/officeDocument/2006/relationships/slide" Target="slides/slide166.xml" /><Relationship Id="rId185" Type="http://schemas.openxmlformats.org/officeDocument/2006/relationships/slide" Target="slides/slide182.xml" /><Relationship Id="rId4" Type="http://schemas.openxmlformats.org/officeDocument/2006/relationships/slide" Target="slides/slide1.xml" /><Relationship Id="rId9" Type="http://schemas.openxmlformats.org/officeDocument/2006/relationships/slide" Target="slides/slide6.xml" /><Relationship Id="rId180" Type="http://schemas.openxmlformats.org/officeDocument/2006/relationships/slide" Target="slides/slide177.xml" /><Relationship Id="rId210" Type="http://schemas.openxmlformats.org/officeDocument/2006/relationships/font" Target="fonts/font2.fntdata" /><Relationship Id="rId215" Type="http://schemas.openxmlformats.org/officeDocument/2006/relationships/font" Target="fonts/font7.fntdata" /><Relationship Id="rId236" Type="http://schemas.openxmlformats.org/officeDocument/2006/relationships/font" Target="fonts/font28.fntdata" /><Relationship Id="rId257" Type="http://schemas.openxmlformats.org/officeDocument/2006/relationships/viewProps" Target="viewProps.xml" /><Relationship Id="rId26" Type="http://schemas.openxmlformats.org/officeDocument/2006/relationships/slide" Target="slides/slide23.xml" /><Relationship Id="rId231" Type="http://schemas.openxmlformats.org/officeDocument/2006/relationships/font" Target="fonts/font23.fntdata" /><Relationship Id="rId47" Type="http://schemas.openxmlformats.org/officeDocument/2006/relationships/slide" Target="slides/slide44.xml" /><Relationship Id="rId68" Type="http://schemas.openxmlformats.org/officeDocument/2006/relationships/slide" Target="slides/slide65.xml" /><Relationship Id="rId89" Type="http://schemas.openxmlformats.org/officeDocument/2006/relationships/slide" Target="slides/slide86.xml" /><Relationship Id="rId112" Type="http://schemas.openxmlformats.org/officeDocument/2006/relationships/slide" Target="slides/slide109.xml" /><Relationship Id="rId133" Type="http://schemas.openxmlformats.org/officeDocument/2006/relationships/slide" Target="slides/slide130.xml" /><Relationship Id="rId154" Type="http://schemas.openxmlformats.org/officeDocument/2006/relationships/slide" Target="slides/slide151.xml" /><Relationship Id="rId175" Type="http://schemas.openxmlformats.org/officeDocument/2006/relationships/slide" Target="slides/slide172.xml" /><Relationship Id="rId196" Type="http://schemas.openxmlformats.org/officeDocument/2006/relationships/slide" Target="slides/slide193.xml" /><Relationship Id="rId200" Type="http://schemas.openxmlformats.org/officeDocument/2006/relationships/slide" Target="slides/slide197.xml" /><Relationship Id="rId16" Type="http://schemas.openxmlformats.org/officeDocument/2006/relationships/slide" Target="slides/slide13.xml" /><Relationship Id="rId221" Type="http://schemas.openxmlformats.org/officeDocument/2006/relationships/font" Target="fonts/font13.fntdata" /><Relationship Id="rId242" Type="http://schemas.openxmlformats.org/officeDocument/2006/relationships/font" Target="fonts/font34.fntdata" /><Relationship Id="rId37" Type="http://schemas.openxmlformats.org/officeDocument/2006/relationships/slide" Target="slides/slide34.xml" /><Relationship Id="rId58" Type="http://schemas.openxmlformats.org/officeDocument/2006/relationships/slide" Target="slides/slide55.xml" /><Relationship Id="rId79" Type="http://schemas.openxmlformats.org/officeDocument/2006/relationships/slide" Target="slides/slide76.xml" /><Relationship Id="rId102" Type="http://schemas.openxmlformats.org/officeDocument/2006/relationships/slide" Target="slides/slide99.xml" /><Relationship Id="rId123" Type="http://schemas.openxmlformats.org/officeDocument/2006/relationships/slide" Target="slides/slide120.xml" /><Relationship Id="rId144" Type="http://schemas.openxmlformats.org/officeDocument/2006/relationships/slide" Target="slides/slide141.xml" /><Relationship Id="rId90" Type="http://schemas.openxmlformats.org/officeDocument/2006/relationships/slide" Target="slides/slide87.xml" /><Relationship Id="rId165" Type="http://schemas.openxmlformats.org/officeDocument/2006/relationships/slide" Target="slides/slide162.xml" /><Relationship Id="rId186" Type="http://schemas.openxmlformats.org/officeDocument/2006/relationships/slide" Target="slides/slide183.xml" /><Relationship Id="rId211" Type="http://schemas.openxmlformats.org/officeDocument/2006/relationships/font" Target="fonts/font3.fntdata" /><Relationship Id="rId232" Type="http://schemas.openxmlformats.org/officeDocument/2006/relationships/font" Target="fonts/font24.fntdata" /><Relationship Id="rId27" Type="http://schemas.openxmlformats.org/officeDocument/2006/relationships/slide" Target="slides/slide24.xml" /><Relationship Id="rId48" Type="http://schemas.openxmlformats.org/officeDocument/2006/relationships/slide" Target="slides/slide45.xml" /><Relationship Id="rId69" Type="http://schemas.openxmlformats.org/officeDocument/2006/relationships/slide" Target="slides/slide66.xml" /><Relationship Id="rId113" Type="http://schemas.openxmlformats.org/officeDocument/2006/relationships/slide" Target="slides/slide110.xml" /><Relationship Id="rId134" Type="http://schemas.openxmlformats.org/officeDocument/2006/relationships/slide" Target="slides/slide131.xml" /><Relationship Id="rId80" Type="http://schemas.openxmlformats.org/officeDocument/2006/relationships/slide" Target="slides/slide77.xml" /><Relationship Id="rId155" Type="http://schemas.openxmlformats.org/officeDocument/2006/relationships/slide" Target="slides/slide152.xml" /><Relationship Id="rId176" Type="http://schemas.openxmlformats.org/officeDocument/2006/relationships/slide" Target="slides/slide173.xml" /><Relationship Id="rId197" Type="http://schemas.openxmlformats.org/officeDocument/2006/relationships/slide" Target="slides/slide194.xml" /><Relationship Id="rId201" Type="http://schemas.openxmlformats.org/officeDocument/2006/relationships/slide" Target="slides/slide198.xml" /><Relationship Id="rId222" Type="http://schemas.openxmlformats.org/officeDocument/2006/relationships/font" Target="fonts/font14.fntdata" /><Relationship Id="rId243" Type="http://schemas.openxmlformats.org/officeDocument/2006/relationships/font" Target="fonts/font35.fntdata" /><Relationship Id="rId17" Type="http://schemas.openxmlformats.org/officeDocument/2006/relationships/slide" Target="slides/slide14.xml" /><Relationship Id="rId38" Type="http://schemas.openxmlformats.org/officeDocument/2006/relationships/slide" Target="slides/slide35.xml" /><Relationship Id="rId59" Type="http://schemas.openxmlformats.org/officeDocument/2006/relationships/slide" Target="slides/slide56.xml" /><Relationship Id="rId103" Type="http://schemas.openxmlformats.org/officeDocument/2006/relationships/slide" Target="slides/slide100.xml" /><Relationship Id="rId124" Type="http://schemas.openxmlformats.org/officeDocument/2006/relationships/slide" Target="slides/slide12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 /><Relationship Id="rId1" Type="http://schemas.openxmlformats.org/officeDocument/2006/relationships/notesMaster" Target="../notesMasters/notesMaster1.xml" 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 /><Relationship Id="rId1" Type="http://schemas.openxmlformats.org/officeDocument/2006/relationships/notesMaster" Target="../notesMasters/notesMaster1.xml" 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 /><Relationship Id="rId1" Type="http://schemas.openxmlformats.org/officeDocument/2006/relationships/notesMaster" Target="../notesMasters/notesMaster1.xml" 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 /><Relationship Id="rId1" Type="http://schemas.openxmlformats.org/officeDocument/2006/relationships/notesMaster" Target="../notesMasters/notesMaster1.xml" 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 /><Relationship Id="rId1" Type="http://schemas.openxmlformats.org/officeDocument/2006/relationships/notesMaster" Target="../notesMasters/notesMaster1.xml" 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 /><Relationship Id="rId1" Type="http://schemas.openxmlformats.org/officeDocument/2006/relationships/notesMaster" Target="../notesMasters/notesMaster1.xml" 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 /><Relationship Id="rId1" Type="http://schemas.openxmlformats.org/officeDocument/2006/relationships/notesMaster" Target="../notesMasters/notesMaster1.xml" 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 /><Relationship Id="rId1" Type="http://schemas.openxmlformats.org/officeDocument/2006/relationships/notesMaster" Target="../notesMasters/notesMaster1.xml" 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 /><Relationship Id="rId1" Type="http://schemas.openxmlformats.org/officeDocument/2006/relationships/notesMaster" Target="../notesMasters/notesMaster1.xml" 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 /><Relationship Id="rId1" Type="http://schemas.openxmlformats.org/officeDocument/2006/relationships/notesMaster" Target="../notesMasters/notesMaster1.xml" 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 /><Relationship Id="rId1" Type="http://schemas.openxmlformats.org/officeDocument/2006/relationships/notesMaster" Target="../notesMasters/notesMaster1.xml" 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 /><Relationship Id="rId1" Type="http://schemas.openxmlformats.org/officeDocument/2006/relationships/notesMaster" Target="../notesMasters/notesMaster1.xml" 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 /><Relationship Id="rId1" Type="http://schemas.openxmlformats.org/officeDocument/2006/relationships/notesMaster" Target="../notesMasters/notesMaster1.xml" 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 /><Relationship Id="rId1" Type="http://schemas.openxmlformats.org/officeDocument/2006/relationships/notesMaster" Target="../notesMasters/notesMaster1.xml" 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 /><Relationship Id="rId1" Type="http://schemas.openxmlformats.org/officeDocument/2006/relationships/notesMaster" Target="../notesMasters/notesMaster1.xml" 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 /><Relationship Id="rId1" Type="http://schemas.openxmlformats.org/officeDocument/2006/relationships/notesMaster" Target="../notesMasters/notesMaster1.xml" 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 /><Relationship Id="rId1" Type="http://schemas.openxmlformats.org/officeDocument/2006/relationships/notesMaster" Target="../notesMasters/notesMaster1.xml" 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 /><Relationship Id="rId1" Type="http://schemas.openxmlformats.org/officeDocument/2006/relationships/notesMaster" Target="../notesMasters/notesMaster1.xml" 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 /><Relationship Id="rId1" Type="http://schemas.openxmlformats.org/officeDocument/2006/relationships/notesMaster" Target="../notesMasters/notesMaster1.xml" 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 /><Relationship Id="rId1" Type="http://schemas.openxmlformats.org/officeDocument/2006/relationships/notesMaster" Target="../notesMasters/notesMaster1.xml" 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 /><Relationship Id="rId1" Type="http://schemas.openxmlformats.org/officeDocument/2006/relationships/notesMaster" Target="../notesMasters/notesMaster1.xml" 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 /><Relationship Id="rId1" Type="http://schemas.openxmlformats.org/officeDocument/2006/relationships/notesMaster" Target="../notesMasters/notesMaster1.xml" 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 /><Relationship Id="rId1" Type="http://schemas.openxmlformats.org/officeDocument/2006/relationships/notesMaster" Target="../notesMasters/notesMaster1.xml" 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 /><Relationship Id="rId1" Type="http://schemas.openxmlformats.org/officeDocument/2006/relationships/notesMaster" Target="../notesMasters/notesMaster1.xml" 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 /><Relationship Id="rId1" Type="http://schemas.openxmlformats.org/officeDocument/2006/relationships/notesMaster" Target="../notesMasters/notesMaster1.xml" 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 /><Relationship Id="rId1" Type="http://schemas.openxmlformats.org/officeDocument/2006/relationships/notesMaster" Target="../notesMasters/notesMaster1.xml" 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 /><Relationship Id="rId1" Type="http://schemas.openxmlformats.org/officeDocument/2006/relationships/notesMaster" Target="../notesMasters/notesMaster1.xml" 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 /><Relationship Id="rId1" Type="http://schemas.openxmlformats.org/officeDocument/2006/relationships/notesMaster" Target="../notesMasters/notesMaster1.xml" 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 /><Relationship Id="rId1" Type="http://schemas.openxmlformats.org/officeDocument/2006/relationships/notesMaster" Target="../notesMasters/notesMaster1.xml" 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 /><Relationship Id="rId1" Type="http://schemas.openxmlformats.org/officeDocument/2006/relationships/notesMaster" Target="../notesMasters/notesMaster1.xml" 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 /><Relationship Id="rId1" Type="http://schemas.openxmlformats.org/officeDocument/2006/relationships/notesMaster" Target="../notesMasters/notesMaster1.xml" 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 /><Relationship Id="rId1" Type="http://schemas.openxmlformats.org/officeDocument/2006/relationships/notesMaster" Target="../notesMasters/notesMaster1.xml" 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 /><Relationship Id="rId1" Type="http://schemas.openxmlformats.org/officeDocument/2006/relationships/notesMaster" Target="../notesMasters/notesMaster1.xml" 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 /><Relationship Id="rId1" Type="http://schemas.openxmlformats.org/officeDocument/2006/relationships/notesMaster" Target="../notesMasters/notesMaster1.xml" 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 /><Relationship Id="rId1" Type="http://schemas.openxmlformats.org/officeDocument/2006/relationships/notesMaster" Target="../notesMasters/notesMaster1.xml" 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 /><Relationship Id="rId1" Type="http://schemas.openxmlformats.org/officeDocument/2006/relationships/notesMaster" Target="../notesMasters/notesMaster1.xml" 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 /><Relationship Id="rId1" Type="http://schemas.openxmlformats.org/officeDocument/2006/relationships/notesMaster" Target="../notesMasters/notesMaster1.xml" 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 /><Relationship Id="rId1" Type="http://schemas.openxmlformats.org/officeDocument/2006/relationships/notesMaster" Target="../notesMasters/notesMaster1.xml" 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 /><Relationship Id="rId1" Type="http://schemas.openxmlformats.org/officeDocument/2006/relationships/notesMaster" Target="../notesMasters/notesMaster1.xml" 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 /><Relationship Id="rId1" Type="http://schemas.openxmlformats.org/officeDocument/2006/relationships/notesMaster" Target="../notesMasters/notesMaster1.xml" 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 /><Relationship Id="rId1" Type="http://schemas.openxmlformats.org/officeDocument/2006/relationships/notesMaster" Target="../notesMasters/notesMaster1.xml" 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 /><Relationship Id="rId1" Type="http://schemas.openxmlformats.org/officeDocument/2006/relationships/notesMaster" Target="../notesMasters/notesMaster1.xml" 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 /><Relationship Id="rId1" Type="http://schemas.openxmlformats.org/officeDocument/2006/relationships/notesMaster" Target="../notesMasters/notesMaster1.xml" 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 /><Relationship Id="rId1" Type="http://schemas.openxmlformats.org/officeDocument/2006/relationships/notesMaster" Target="../notesMasters/notesMaster1.xml" 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 /><Relationship Id="rId1" Type="http://schemas.openxmlformats.org/officeDocument/2006/relationships/notesMaster" Target="../notesMasters/notesMaster1.xml" 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 /><Relationship Id="rId1" Type="http://schemas.openxmlformats.org/officeDocument/2006/relationships/notesMaster" Target="../notesMasters/notesMaster1.xml" 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 /><Relationship Id="rId1" Type="http://schemas.openxmlformats.org/officeDocument/2006/relationships/notesMaster" Target="../notesMasters/notesMaster1.xml" 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 /><Relationship Id="rId1" Type="http://schemas.openxmlformats.org/officeDocument/2006/relationships/notesMaster" Target="../notesMasters/notesMaster1.xml" 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 /><Relationship Id="rId1" Type="http://schemas.openxmlformats.org/officeDocument/2006/relationships/notesMaster" Target="../notesMasters/notesMaster1.xml" 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 /><Relationship Id="rId1" Type="http://schemas.openxmlformats.org/officeDocument/2006/relationships/notesMaster" Target="../notesMasters/notesMaster1.xml" 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 /><Relationship Id="rId1" Type="http://schemas.openxmlformats.org/officeDocument/2006/relationships/notesMaster" Target="../notesMasters/notesMaster1.xml" 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 /><Relationship Id="rId1" Type="http://schemas.openxmlformats.org/officeDocument/2006/relationships/notesMaster" Target="../notesMasters/notesMaster1.xml" 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 /><Relationship Id="rId1" Type="http://schemas.openxmlformats.org/officeDocument/2006/relationships/notesMaster" Target="../notesMasters/notesMaster1.xml" 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 /><Relationship Id="rId1" Type="http://schemas.openxmlformats.org/officeDocument/2006/relationships/notesMaster" Target="../notesMasters/notesMaster1.xml" 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 /><Relationship Id="rId1" Type="http://schemas.openxmlformats.org/officeDocument/2006/relationships/notesMaster" Target="../notesMasters/notesMaster1.xml" 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 /><Relationship Id="rId1" Type="http://schemas.openxmlformats.org/officeDocument/2006/relationships/notesMaster" Target="../notesMasters/notesMaster1.xml" 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 /><Relationship Id="rId1" Type="http://schemas.openxmlformats.org/officeDocument/2006/relationships/notesMaster" Target="../notesMasters/notesMaster1.xml" 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 /><Relationship Id="rId1" Type="http://schemas.openxmlformats.org/officeDocument/2006/relationships/notesMaster" Target="../notesMasters/notesMaster1.xml" 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 /><Relationship Id="rId1" Type="http://schemas.openxmlformats.org/officeDocument/2006/relationships/notesMaster" Target="../notesMasters/notesMaster1.xml" 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 /><Relationship Id="rId1" Type="http://schemas.openxmlformats.org/officeDocument/2006/relationships/notesMaster" Target="../notesMasters/notesMaster1.xml" 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 /><Relationship Id="rId1" Type="http://schemas.openxmlformats.org/officeDocument/2006/relationships/notesMaster" Target="../notesMasters/notesMaster1.xml" 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 /><Relationship Id="rId1" Type="http://schemas.openxmlformats.org/officeDocument/2006/relationships/notesMaster" Target="../notesMasters/notesMaster1.xml" 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 /><Relationship Id="rId1" Type="http://schemas.openxmlformats.org/officeDocument/2006/relationships/notesMaster" Target="../notesMasters/notesMaster1.xml" 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 /><Relationship Id="rId1" Type="http://schemas.openxmlformats.org/officeDocument/2006/relationships/notesMaster" Target="../notesMasters/notesMaster1.xml" 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 /><Relationship Id="rId1" Type="http://schemas.openxmlformats.org/officeDocument/2006/relationships/notesMaster" Target="../notesMasters/notesMaster1.xml" 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 /><Relationship Id="rId1" Type="http://schemas.openxmlformats.org/officeDocument/2006/relationships/notesMaster" Target="../notesMasters/notesMaster1.xml" 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 /><Relationship Id="rId1" Type="http://schemas.openxmlformats.org/officeDocument/2006/relationships/notesMaster" Target="../notesMasters/notesMaster1.xml" 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 /><Relationship Id="rId1" Type="http://schemas.openxmlformats.org/officeDocument/2006/relationships/notesMaster" Target="../notesMasters/notesMaster1.xml" 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 /><Relationship Id="rId1" Type="http://schemas.openxmlformats.org/officeDocument/2006/relationships/notesMaster" Target="../notesMasters/notesMaster1.xml" 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 /><Relationship Id="rId1" Type="http://schemas.openxmlformats.org/officeDocument/2006/relationships/notesMaster" Target="../notesMasters/notesMaster1.xml" 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 /><Relationship Id="rId1" Type="http://schemas.openxmlformats.org/officeDocument/2006/relationships/notesMaster" Target="../notesMasters/notesMaster1.xml" 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 /><Relationship Id="rId1" Type="http://schemas.openxmlformats.org/officeDocument/2006/relationships/notesMaster" Target="../notesMasters/notesMaster1.xml" 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 /><Relationship Id="rId1" Type="http://schemas.openxmlformats.org/officeDocument/2006/relationships/notesMaster" Target="../notesMasters/notesMaster1.xml" 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 /><Relationship Id="rId1" Type="http://schemas.openxmlformats.org/officeDocument/2006/relationships/notesMaster" Target="../notesMasters/notesMaster1.xml" 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 /><Relationship Id="rId1" Type="http://schemas.openxmlformats.org/officeDocument/2006/relationships/notesMaster" Target="../notesMasters/notesMaster1.xml" 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 /><Relationship Id="rId1" Type="http://schemas.openxmlformats.org/officeDocument/2006/relationships/notesMaster" Target="../notesMasters/notesMaster1.xml" 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 /><Relationship Id="rId1" Type="http://schemas.openxmlformats.org/officeDocument/2006/relationships/notesMaster" Target="../notesMasters/notesMaster1.xml" 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 /><Relationship Id="rId1" Type="http://schemas.openxmlformats.org/officeDocument/2006/relationships/notesMaster" Target="../notesMasters/notesMaster1.xml" 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 /><Relationship Id="rId1" Type="http://schemas.openxmlformats.org/officeDocument/2006/relationships/notesMaster" Target="../notesMasters/notesMaster1.xml" 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 /><Relationship Id="rId1" Type="http://schemas.openxmlformats.org/officeDocument/2006/relationships/notesMaster" Target="../notesMasters/notesMaster1.xml" 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 /><Relationship Id="rId1" Type="http://schemas.openxmlformats.org/officeDocument/2006/relationships/notesMaster" Target="../notesMasters/notesMaster1.xml" 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 /><Relationship Id="rId1" Type="http://schemas.openxmlformats.org/officeDocument/2006/relationships/notesMaster" Target="../notesMasters/notesMaster1.xml" 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 /><Relationship Id="rId1" Type="http://schemas.openxmlformats.org/officeDocument/2006/relationships/notesMaster" Target="../notesMasters/notesMaster1.xml" 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 /><Relationship Id="rId1" Type="http://schemas.openxmlformats.org/officeDocument/2006/relationships/notesMaster" Target="../notesMasters/notesMaster1.xml" 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 /><Relationship Id="rId1" Type="http://schemas.openxmlformats.org/officeDocument/2006/relationships/notesMaster" Target="../notesMasters/notesMaster1.xml" 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 /><Relationship Id="rId1" Type="http://schemas.openxmlformats.org/officeDocument/2006/relationships/notesMaster" Target="../notesMasters/notesMaster1.xml" 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 /><Relationship Id="rId1" Type="http://schemas.openxmlformats.org/officeDocument/2006/relationships/notesMaster" Target="../notesMasters/notesMaster1.xml" 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 /><Relationship Id="rId1" Type="http://schemas.openxmlformats.org/officeDocument/2006/relationships/notesMaster" Target="../notesMasters/notesMaster1.xml" 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 /><Relationship Id="rId1" Type="http://schemas.openxmlformats.org/officeDocument/2006/relationships/notesMaster" Target="../notesMasters/notesMaster1.xml" 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 /><Relationship Id="rId1" Type="http://schemas.openxmlformats.org/officeDocument/2006/relationships/notesMaster" Target="../notesMasters/notesMaster1.xml" 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 /><Relationship Id="rId1" Type="http://schemas.openxmlformats.org/officeDocument/2006/relationships/notesMaster" Target="../notesMasters/notesMaster1.xml" 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 /><Relationship Id="rId1" Type="http://schemas.openxmlformats.org/officeDocument/2006/relationships/notesMaster" Target="../notesMasters/notesMaster1.xml" 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 /><Relationship Id="rId1" Type="http://schemas.openxmlformats.org/officeDocument/2006/relationships/notesMaster" Target="../notesMasters/notesMaster1.xml" 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 /><Relationship Id="rId1" Type="http://schemas.openxmlformats.org/officeDocument/2006/relationships/notesMaster" Target="../notesMasters/notesMaster1.xml" 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 /><Relationship Id="rId1" Type="http://schemas.openxmlformats.org/officeDocument/2006/relationships/notesMaster" Target="../notesMasters/notesMaster1.xml" 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 /><Relationship Id="rId1" Type="http://schemas.openxmlformats.org/officeDocument/2006/relationships/notesMaster" Target="../notesMasters/notesMaster1.xml" 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 /><Relationship Id="rId1" Type="http://schemas.openxmlformats.org/officeDocument/2006/relationships/notesMaster" Target="../notesMasters/notesMaster1.xml" 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 /><Relationship Id="rId1" Type="http://schemas.openxmlformats.org/officeDocument/2006/relationships/notesMaster" Target="../notesMasters/notesMaster1.xml" 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 /><Relationship Id="rId1" Type="http://schemas.openxmlformats.org/officeDocument/2006/relationships/notesMaster" Target="../notesMasters/notesMaster1.xml" 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 /><Relationship Id="rId1" Type="http://schemas.openxmlformats.org/officeDocument/2006/relationships/notesMaster" Target="../notesMasters/notesMaster1.xml" 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 /><Relationship Id="rId1" Type="http://schemas.openxmlformats.org/officeDocument/2006/relationships/notesMaster" Target="../notesMasters/notesMaster1.xml" 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 /><Relationship Id="rId1" Type="http://schemas.openxmlformats.org/officeDocument/2006/relationships/notesMaster" Target="../notesMasters/notesMaster1.xml" 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 /><Relationship Id="rId1" Type="http://schemas.openxmlformats.org/officeDocument/2006/relationships/notesMaster" Target="../notesMasters/notesMaster1.xml" 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 /><Relationship Id="rId1" Type="http://schemas.openxmlformats.org/officeDocument/2006/relationships/notesMaster" Target="../notesMasters/notesMaster1.xml" 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 /><Relationship Id="rId1" Type="http://schemas.openxmlformats.org/officeDocument/2006/relationships/notesMaster" Target="../notesMasters/notesMaster1.xml" 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 /><Relationship Id="rId1" Type="http://schemas.openxmlformats.org/officeDocument/2006/relationships/notesMaster" Target="../notesMasters/notesMaster1.xml" 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 /><Relationship Id="rId1" Type="http://schemas.openxmlformats.org/officeDocument/2006/relationships/notesMaster" Target="../notesMasters/notesMaster1.xml" 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 /><Relationship Id="rId1" Type="http://schemas.openxmlformats.org/officeDocument/2006/relationships/notesMaster" Target="../notesMasters/notesMaster1.xml" 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 /><Relationship Id="rId1" Type="http://schemas.openxmlformats.org/officeDocument/2006/relationships/notesMaster" Target="../notesMasters/notesMaster1.xml" 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 /><Relationship Id="rId1" Type="http://schemas.openxmlformats.org/officeDocument/2006/relationships/notesMaster" Target="../notesMasters/notesMaster1.xml" 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 /><Relationship Id="rId1" Type="http://schemas.openxmlformats.org/officeDocument/2006/relationships/notesMaster" Target="../notesMasters/notesMaster1.xml" 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 /><Relationship Id="rId1" Type="http://schemas.openxmlformats.org/officeDocument/2006/relationships/notesMaster" Target="../notesMasters/notesMaster1.xml" 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 /><Relationship Id="rId1" Type="http://schemas.openxmlformats.org/officeDocument/2006/relationships/notesMaster" Target="../notesMasters/notesMaster1.xml" 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 /><Relationship Id="rId1" Type="http://schemas.openxmlformats.org/officeDocument/2006/relationships/notesMaster" Target="../notesMasters/notesMaster1.xml" 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 /><Relationship Id="rId1" Type="http://schemas.openxmlformats.org/officeDocument/2006/relationships/notesMaster" Target="../notesMasters/notesMaster1.xml" 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 /><Relationship Id="rId1" Type="http://schemas.openxmlformats.org/officeDocument/2006/relationships/notesMaster" Target="../notesMasters/notesMaster1.xml" 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 /><Relationship Id="rId1" Type="http://schemas.openxmlformats.org/officeDocument/2006/relationships/notesMaster" Target="../notesMasters/notesMaster1.xml" 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 /><Relationship Id="rId1" Type="http://schemas.openxmlformats.org/officeDocument/2006/relationships/notesMaster" Target="../notesMasters/notesMaster1.xml" 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 /><Relationship Id="rId1" Type="http://schemas.openxmlformats.org/officeDocument/2006/relationships/notesMaster" Target="../notesMasters/notesMaster1.xml" 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12a5c198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g2912a5c198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a45d8e903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30a45d8e903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912a5c198b_0_10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6" name="Google Shape;1186;g2912a5c198b_0_10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2912a5c198b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0" name="Google Shape;1200;g2912a5c198b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2912a5c198b_0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3" name="Google Shape;1213;g2912a5c198b_0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2912a5c198b_0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6" name="Google Shape;1226;g2912a5c198b_0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912a5c198b_0_1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g2912a5c198b_0_1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2912a5c198b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0" name="Google Shape;1240;g2912a5c198b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2912a5c198b_0_1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8" name="Google Shape;1248;g2912a5c198b_0_1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2912a5c198b_0_1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6" name="Google Shape;1256;g2912a5c198b_0_1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912a5c198b_0_1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4" name="Google Shape;1274;g2912a5c198b_0_1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0a45d8e903_0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2" name="Google Shape;1292;g30a45d8e903_0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9137179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8" name="Google Shape;1298;g291371797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291371797c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g291371797c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291371797c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7" name="Google Shape;1317;g291371797c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91371797c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5" name="Google Shape;1335;g291371797c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91371797c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3" name="Google Shape;1343;g291371797c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291371797c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0" name="Google Shape;1350;g291371797c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91371797c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0" name="Google Shape;1360;g291371797c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91371797c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8" name="Google Shape;1368;g291371797c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91371797c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9" name="Google Shape;1389;g291371797c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291371797c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8" name="Google Shape;1398;g291371797c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91371797c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8" name="Google Shape;1408;g291371797c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291371797c2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6" name="Google Shape;1416;g291371797c2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291371797c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6" name="Google Shape;1426;g291371797c2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91371797c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6" name="Google Shape;1436;g291371797c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91371797c2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4" name="Google Shape;1444;g291371797c2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291371797c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4" name="Google Shape;1454;g291371797c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291371797c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2" name="Google Shape;1462;g291371797c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291371797c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2" name="Google Shape;1472;g291371797c2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291371797c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1" name="Google Shape;1481;g291371797c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291371797c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8" name="Google Shape;1488;g291371797c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a8374c69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g30a8374c69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291371797c2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g291371797c2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91371797c2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0" name="Google Shape;1510;g291371797c2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91371797c2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9" name="Google Shape;1519;g291371797c2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91371797c2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8" name="Google Shape;1528;g291371797c2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0a45d8e903_0_1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5" name="Google Shape;1535;g30a45d8e903_0_1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91371797c2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1" name="Google Shape;1541;g291371797c2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291371797c2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2" name="Google Shape;1552;g291371797c2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91371797c2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0" name="Google Shape;1560;g291371797c2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291371797c2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8" name="Google Shape;1568;g291371797c2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291371797c2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4" name="Google Shape;1574;g291371797c2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291371797c2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1" name="Google Shape;1581;g291371797c2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91371797c2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2" name="Google Shape;1592;g291371797c2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91371797c2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1" name="Google Shape;1601;g291371797c2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291371797c2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9" name="Google Shape;1609;g291371797c2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291371797c2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6" name="Google Shape;1616;g291371797c2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91371797c2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4" name="Google Shape;1624;g291371797c2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291371797c2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4" name="Google Shape;1634;g291371797c2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291371797c2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8" name="Google Shape;1648;g291371797c2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291371797c2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5" name="Google Shape;1655;g291371797c2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291371797c2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2" name="Google Shape;1662;g291371797c2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291371797c2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9" name="Google Shape;1669;g291371797c2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291371797c2_0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7" name="Google Shape;1677;g291371797c2_0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91371797c2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4" name="Google Shape;1684;g291371797c2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291371797c2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2" name="Google Shape;1692;g291371797c2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91371797c2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0" name="Google Shape;1700;g291371797c2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291371797c2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9" name="Google Shape;1709;g291371797c2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30a45d8e903_0_1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8" name="Google Shape;1718;g30a45d8e903_0_1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291371797c2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4" name="Google Shape;1724;g291371797c2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291371797c2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5" name="Google Shape;1735;g291371797c2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291371797c2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0" name="Google Shape;1740;g291371797c2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291371797c2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7" name="Google Shape;1747;g291371797c2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291371797c2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4" name="Google Shape;1754;g291371797c2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291371797c2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1" name="Google Shape;1761;g291371797c2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291371797c2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2" name="Google Shape;1772;g291371797c2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291371797c2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9" name="Google Shape;1779;g291371797c2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291371797c2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6" name="Google Shape;1786;g291371797c2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291371797c2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5" name="Google Shape;1795;g291371797c2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291371797c2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2" name="Google Shape;1802;g291371797c2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291371797c2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9" name="Google Shape;1809;g291371797c2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91371797c2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6" name="Google Shape;1816;g291371797c2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g291371797c2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3" name="Google Shape;1823;g291371797c2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291371797c2_0_9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1" name="Google Shape;1831;g291371797c2_0_9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g291371797c2_0_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9" name="Google Shape;1839;g291371797c2_0_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291371797c2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7" name="Google Shape;1847;g291371797c2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91371797c2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5" name="Google Shape;1855;g291371797c2_0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91371797c2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3" name="Google Shape;1863;g291371797c2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291371797c2_0_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1" name="Google Shape;1871;g291371797c2_0_9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291371797c2_0_9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9" name="Google Shape;1879;g291371797c2_0_9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91371797c2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7" name="Google Shape;1887;g291371797c2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291371797c2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5" name="Google Shape;1895;g291371797c2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291371797c2_0_1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3" name="Google Shape;1903;g291371797c2_0_1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291371797c2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1" name="Google Shape;1911;g291371797c2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0a8374c69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9" name="Google Shape;1919;g30a8374c69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30b6e296a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5" name="Google Shape;1925;g30b6e296a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6" name="Google Shape;19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4" name="Google Shape;194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2" name="Google Shape;195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30b7375bd0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7" name="Google Shape;1967;g30b7375bd0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30b7375bd07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4" name="Google Shape;1974;g30b7375bd07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30b7375bd07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3" name="Google Shape;1983;g30b7375bd07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30b7375bd07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4" name="Google Shape;1994;g30b7375bd07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30b7375bd07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3" name="Google Shape;2003;g30b7375bd07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30b7375bd07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1" name="Google Shape;2011;g30b7375bd07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30b7375bd07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30b7375bd07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30b7375bd0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30b7375bd07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30b7375bd07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30b7375bd07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30b7375bd07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30b7375bd07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8" name="Google Shape;205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6" name="Google Shape;206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30a45d8e903_0_1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5" name="Google Shape;2075;g30a45d8e903_0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0a45d8e9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0a45d8e9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30b7375bd07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1" name="Google Shape;2081;g30b7375bd07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291371797c2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7" name="Google Shape;2087;g291371797c2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291371797c2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4" name="Google Shape;2094;g291371797c2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94160151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0" name="Google Shape;2100;g294160151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30a45d8e903_0_1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30a45d8e903_0_1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6" name="Google Shape;46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914036001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2914036001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914036001a_2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2914036001a_2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0a8374c69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g30a8374c69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a45d8e90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30a45d8e90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0a45d8e903_0_1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30a45d8e903_0_1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12a5c198b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g2912a5c198b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912a5c198b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g2912a5c198b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912a5c198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2912a5c198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912a5c198b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g2912a5c198b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912a5c198b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2" name="Google Shape;632;g2912a5c198b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0a45d8e903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30a45d8e903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912a5c198b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g2912a5c198b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912a5c198b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9" name="Google Shape;649;g2912a5c198b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912a5c198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7" name="Google Shape;657;g2912a5c198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912a5c198b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2912a5c198b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912a5c198b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g2912a5c198b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912a5c198b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2912a5c198b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912a5c198b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g2912a5c198b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912a5c198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912a5c198b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912a5c198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g2912a5c198b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912a5c198b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g2912a5c198b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a45d8e903_0_10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30a45d8e903_0_10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912a5c198b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1" name="Google Shape;731;g2912a5c198b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912a5c198b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g2912a5c198b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912a5c198b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2912a5c198b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912a5c198b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2912a5c198b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912a5c198b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2912a5c198b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912a5c198b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g2912a5c198b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912a5c198b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g2912a5c198b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912a5c198b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g2912a5c198b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912a5c198b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7" name="Google Shape;817;g2912a5c198b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912a5c198b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4" name="Google Shape;824;g2912a5c198b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a45d8e903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30a45d8e903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912a5c198b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g2912a5c198b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912a5c198b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7" name="Google Shape;837;g2912a5c198b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0a8374c69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Google Shape;845;g30a8374c69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912a5c198b_0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2" name="Google Shape;852;g2912a5c198b_0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2912a5c198b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0" name="Google Shape;860;g2912a5c198b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912a5c198b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g2912a5c198b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912a5c198b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4" name="Google Shape;884;g2912a5c198b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912a5c198b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2912a5c198b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912a5c198b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g2912a5c198b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912a5c198b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2912a5c198b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4a6f02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4a6f02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912a5c198b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4" name="Google Shape;924;g2912a5c198b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2912a5c198b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1" name="Google Shape;931;g2912a5c198b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0a45d8e903_0_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9" name="Google Shape;939;g30a45d8e903_0_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912a5c198b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5" name="Google Shape;945;g2912a5c198b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912a5c198b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g2912a5c198b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912a5c198b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1" name="Google Shape;961;g2912a5c198b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912a5c198b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9" name="Google Shape;969;g2912a5c198b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912a5c198b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8" name="Google Shape;978;g2912a5c198b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912a5c198b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4" name="Google Shape;984;g2912a5c198b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912a5c198b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0" name="Google Shape;990;g2912a5c198b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0a45d8e903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30a45d8e903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2912a5c198b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g2912a5c198b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912a5c198b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8" name="Google Shape;1008;g2912a5c198b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0a45d8e903_0_1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5" name="Google Shape;1015;g30a45d8e903_0_1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912a5c198b_0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1" name="Google Shape;1021;g2912a5c198b_0_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912a5c198b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2" name="Google Shape;1032;g2912a5c198b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912a5c198b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0" name="Google Shape;1040;g2912a5c198b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912a5c198b_0_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6" name="Google Shape;1046;g2912a5c198b_0_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912a5c198b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2" name="Google Shape;1052;g2912a5c198b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912a5c198b_0_9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8" name="Google Shape;1058;g2912a5c198b_0_9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912a5c198b_0_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6" name="Google Shape;1066;g2912a5c198b_0_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912a5c198b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4" name="Google Shape;1074;g2912a5c198b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912a5c198b_0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2912a5c198b_0_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912a5c198b_0_9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1" name="Google Shape;1091;g2912a5c198b_0_9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912a5c198b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8" name="Google Shape;1098;g2912a5c198b_0_1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912a5c198b_0_1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6" name="Google Shape;1106;g2912a5c198b_0_1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912a5c198b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4" name="Google Shape;1124;g2912a5c198b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912a5c198b_0_1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1" name="Google Shape;1131;g2912a5c198b_0_1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912a5c198b_0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5" name="Google Shape;1145;g2912a5c198b_0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912a5c198b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8" name="Google Shape;1158;g2912a5c198b_0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912a5c198b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2" name="Google Shape;1172;g2912a5c198b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1.xml" /><Relationship Id="rId6" Type="http://schemas.openxmlformats.org/officeDocument/2006/relationships/image" Target="../media/image5.png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Relationship Id="rId6" Type="http://schemas.openxmlformats.org/officeDocument/2006/relationships/image" Target="../media/image6.png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2.xml" 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.jaamericas.org/new-blog/2023/3/17/unesco-global-skills-academy-creating-pathways-to-employment-with-junior-achievement-in-the-americas" TargetMode="External" /><Relationship Id="rId2" Type="http://schemas.openxmlformats.org/officeDocument/2006/relationships/image" Target="../media/image10.png" /><Relationship Id="rId1" Type="http://schemas.openxmlformats.org/officeDocument/2006/relationships/slideMaster" Target="../slideMasters/slideMaster2.xml" /><Relationship Id="rId5" Type="http://schemas.openxmlformats.org/officeDocument/2006/relationships/image" Target="../media/image11.png" /><Relationship Id="rId4" Type="http://schemas.openxmlformats.org/officeDocument/2006/relationships/image" Target="../media/image2.png" 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2.jpg" /><Relationship Id="rId1" Type="http://schemas.openxmlformats.org/officeDocument/2006/relationships/slideMaster" Target="../slideMasters/slideMaster2.xml" /><Relationship Id="rId4" Type="http://schemas.openxmlformats.org/officeDocument/2006/relationships/image" Target="../media/image13.png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Master" Target="../slideMasters/slideMaster2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 /><Relationship Id="rId3" Type="http://schemas.openxmlformats.org/officeDocument/2006/relationships/image" Target="../media/image2.png" /><Relationship Id="rId7" Type="http://schemas.openxmlformats.org/officeDocument/2006/relationships/image" Target="../media/image14.png" /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3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3.png" /><Relationship Id="rId9" Type="http://schemas.openxmlformats.org/officeDocument/2006/relationships/image" Target="../media/image16.png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1">
  <p:cSld name="CUSTOM_38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g30a45d8e903_0_165"/>
          <p:cNvPicPr preferRelativeResize="0"/>
          <p:nvPr/>
        </p:nvPicPr>
        <p:blipFill rotWithShape="1">
          <a:blip r:embed="rId2">
            <a:alphaModFix/>
          </a:blip>
          <a:srcRect t="641" b="14984"/>
          <a:stretch/>
        </p:blipFill>
        <p:spPr>
          <a:xfrm>
            <a:off x="0" y="0"/>
            <a:ext cx="91441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g30a45d8e903_0_165"/>
          <p:cNvSpPr txBox="1"/>
          <p:nvPr/>
        </p:nvSpPr>
        <p:spPr>
          <a:xfrm>
            <a:off x="596700" y="1353645"/>
            <a:ext cx="58185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Junior Achievement (JA) é uma das maiores organizações sociais incentivadoras de jovens do mundo. Desde 1919, a organização dissemina educação empreendedora por meio do método “aprender-fazendo”, tendo sido uma das primeiras a levar conhecimento sobre </a:t>
            </a:r>
            <a:r>
              <a:rPr lang="pt-BR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empreendedorismo, educação financeira e o mercado de trabalho</a:t>
            </a: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crianças e jovens da América Latina. 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cada ano, a rede </a:t>
            </a:r>
            <a:r>
              <a:rPr lang="pt-BR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 Worldwide</a:t>
            </a: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mobiliza cerca de </a:t>
            </a:r>
            <a:r>
              <a:rPr lang="pt-BR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470.000 voluntários</a:t>
            </a: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que capacitam mais de </a:t>
            </a:r>
            <a:r>
              <a:rPr lang="pt-BR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 milhões de jovens</a:t>
            </a: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no mundo com o propósito de estimular o desenvolvimento de habilidades pessoais e profissionais no público de 15 a 24 anos em situação de vulnerabilidade social e, principalmente, estudantes de escolas públicas, a fim de criarem e potencializarem comunidades mais prósperas. 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Presente em mais de </a:t>
            </a:r>
            <a:r>
              <a:rPr lang="pt-BR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100 países</a:t>
            </a: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 JA está há quase quatro décadas no Brasil impactando mais de </a:t>
            </a:r>
            <a:r>
              <a:rPr lang="pt-BR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5,7 milhões de jovens</a:t>
            </a: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com o apoio de mais de </a:t>
            </a:r>
            <a:r>
              <a:rPr lang="pt-BR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 mil voluntários</a:t>
            </a: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pelo trabalho que desempenha, a Junior Achievement Worldwide é reconhecida como a </a:t>
            </a:r>
            <a:r>
              <a:rPr lang="pt-BR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6ª ONG mais influente do mundo</a:t>
            </a: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pela </a:t>
            </a:r>
            <a:r>
              <a:rPr lang="pt-BR" sz="1000" i="1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thedotgood</a:t>
            </a: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Em 2022, foi </a:t>
            </a:r>
            <a:r>
              <a:rPr lang="pt-BR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indicada ao Prêmio Nobel da Paz</a:t>
            </a: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também foi listada entre as </a:t>
            </a:r>
            <a:r>
              <a:rPr lang="pt-BR" sz="1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100 Melhores Empresas para Trabalhar</a:t>
            </a: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na Fast Company para Inovadores.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Mais informações em jabrasil.org.br/mundodepossibilidades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" name="Google Shape;64;g30a45d8e903_0_165"/>
          <p:cNvPicPr preferRelativeResize="0"/>
          <p:nvPr/>
        </p:nvPicPr>
        <p:blipFill rotWithShape="1">
          <a:blip r:embed="rId3">
            <a:alphaModFix/>
          </a:blip>
          <a:srcRect t="19" b="29"/>
          <a:stretch/>
        </p:blipFill>
        <p:spPr>
          <a:xfrm>
            <a:off x="8407410" y="288095"/>
            <a:ext cx="489498" cy="52597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30a45d8e903_0_165" title="Título"/>
          <p:cNvSpPr txBox="1"/>
          <p:nvPr/>
        </p:nvSpPr>
        <p:spPr>
          <a:xfrm>
            <a:off x="565250" y="681706"/>
            <a:ext cx="5945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MUNDO DE POSSIBILIDADES</a:t>
            </a:r>
            <a:endParaRPr sz="2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6" name="Google Shape;66;g30a45d8e903_0_165"/>
          <p:cNvGrpSpPr/>
          <p:nvPr/>
        </p:nvGrpSpPr>
        <p:grpSpPr>
          <a:xfrm>
            <a:off x="6415125" y="-56725"/>
            <a:ext cx="2207799" cy="4922124"/>
            <a:chOff x="6415125" y="-56725"/>
            <a:chExt cx="2207799" cy="4922124"/>
          </a:xfrm>
        </p:grpSpPr>
        <p:pic>
          <p:nvPicPr>
            <p:cNvPr id="67" name="Google Shape;67;g30a45d8e903_0_165"/>
            <p:cNvPicPr preferRelativeResize="0"/>
            <p:nvPr/>
          </p:nvPicPr>
          <p:blipFill rotWithShape="1">
            <a:blip r:embed="rId4">
              <a:alphaModFix/>
            </a:blip>
            <a:srcRect r="15203"/>
            <a:stretch/>
          </p:blipFill>
          <p:spPr>
            <a:xfrm>
              <a:off x="6415125" y="1306075"/>
              <a:ext cx="2207799" cy="3559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g30a45d8e903_0_1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30377" y="2283350"/>
              <a:ext cx="617008" cy="59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g30a45d8e903_0_165"/>
            <p:cNvPicPr preferRelativeResize="0"/>
            <p:nvPr/>
          </p:nvPicPr>
          <p:blipFill rotWithShape="1">
            <a:blip r:embed="rId6">
              <a:alphaModFix/>
            </a:blip>
            <a:srcRect t="1662" b="1672"/>
            <a:stretch/>
          </p:blipFill>
          <p:spPr>
            <a:xfrm>
              <a:off x="6803536" y="3391639"/>
              <a:ext cx="656424" cy="634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g30a45d8e903_0_16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88770" y="2273262"/>
              <a:ext cx="345302" cy="616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g30a45d8e903_0_165"/>
            <p:cNvPicPr preferRelativeResize="0"/>
            <p:nvPr/>
          </p:nvPicPr>
          <p:blipFill rotWithShape="1">
            <a:blip r:embed="rId8">
              <a:alphaModFix/>
            </a:blip>
            <a:srcRect t="-1481"/>
            <a:stretch/>
          </p:blipFill>
          <p:spPr>
            <a:xfrm>
              <a:off x="7671374" y="3478630"/>
              <a:ext cx="535500" cy="541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Google Shape;72;g30a45d8e903_0_165"/>
            <p:cNvSpPr/>
            <p:nvPr/>
          </p:nvSpPr>
          <p:spPr>
            <a:xfrm>
              <a:off x="7406534" y="-56725"/>
              <a:ext cx="272800" cy="1805900"/>
            </a:xfrm>
            <a:custGeom>
              <a:avLst/>
              <a:gdLst/>
              <a:ahLst/>
              <a:cxnLst/>
              <a:rect l="l" t="t" r="r" b="b"/>
              <a:pathLst>
                <a:path w="10912" h="72236" extrusionOk="0">
                  <a:moveTo>
                    <a:pt x="7432" y="72236"/>
                  </a:moveTo>
                  <a:cubicBezTo>
                    <a:pt x="2499" y="67299"/>
                    <a:pt x="-740" y="59478"/>
                    <a:pt x="247" y="52569"/>
                  </a:cubicBezTo>
                  <a:cubicBezTo>
                    <a:pt x="1557" y="43392"/>
                    <a:pt x="10220" y="36102"/>
                    <a:pt x="10836" y="26852"/>
                  </a:cubicBezTo>
                  <a:cubicBezTo>
                    <a:pt x="11448" y="17669"/>
                    <a:pt x="-3827" y="4112"/>
                    <a:pt x="4407" y="0"/>
                  </a:cubicBezTo>
                </a:path>
              </a:pathLst>
            </a:custGeom>
            <a:noFill/>
            <a:ln w="9525" cap="flat" cmpd="sng">
              <a:solidFill>
                <a:srgbClr val="C3EDE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3">
  <p:cSld name="CUSTOM_1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a45d8e903_0_343"/>
          <p:cNvSpPr/>
          <p:nvPr/>
        </p:nvSpPr>
        <p:spPr>
          <a:xfrm>
            <a:off x="0" y="0"/>
            <a:ext cx="9144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75" name="Google Shape;75;g30a45d8e903_0_343"/>
          <p:cNvSpPr txBox="1"/>
          <p:nvPr/>
        </p:nvSpPr>
        <p:spPr>
          <a:xfrm>
            <a:off x="547350" y="2198625"/>
            <a:ext cx="43359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• 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impacto das experiências de aprendizado da JA vai além da vida individual dos jovens. Por mais de 100 anos,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JA tem operado em todo o mundo, mesmo em áreas de instabilidade política, violência e guerra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esteve e está pronta para ajudar os alunos do desemprego, pobreza e desesperança decorrentes de tais condições. 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Ao ajudar os jovens a desenvolver o emprego e as ferramentas empresariais para encontrar um trabalho significativo e iniciar negócios sustentáveis,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JA serve como canal para a paz e a prosperidade.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Devido a esse trabalho que desempenhamos há mais de 100 anos no mundo, fomos indicados ao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Prêmio Nobel da Paz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sz="1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jaworldwide.org</a:t>
            </a: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6" name="Google Shape;76;g30a45d8e903_0_343"/>
          <p:cNvPicPr preferRelativeResize="0"/>
          <p:nvPr/>
        </p:nvPicPr>
        <p:blipFill rotWithShape="1">
          <a:blip r:embed="rId2">
            <a:alphaModFix/>
          </a:blip>
          <a:srcRect t="19" b="29"/>
          <a:stretch/>
        </p:blipFill>
        <p:spPr>
          <a:xfrm>
            <a:off x="8407410" y="288094"/>
            <a:ext cx="489498" cy="52597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0a45d8e903_0_343" title="Título"/>
          <p:cNvSpPr txBox="1"/>
          <p:nvPr/>
        </p:nvSpPr>
        <p:spPr>
          <a:xfrm>
            <a:off x="547350" y="814075"/>
            <a:ext cx="43359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 WORLDWIDE </a:t>
            </a:r>
            <a:endParaRPr sz="2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INDICADA AO PRÊMIO</a:t>
            </a:r>
            <a:endParaRPr sz="2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NOBEL DA PAZ 2022!</a:t>
            </a:r>
            <a:endParaRPr sz="2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g30a45d8e903_0_3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224" y="1363100"/>
            <a:ext cx="2500650" cy="24173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30a45d8e903_0_343"/>
          <p:cNvSpPr txBox="1"/>
          <p:nvPr/>
        </p:nvSpPr>
        <p:spPr>
          <a:xfrm rot="-5400000">
            <a:off x="8070550" y="3742525"/>
            <a:ext cx="127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pt-BR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Foto: Acervo JA Américas</a:t>
            </a:r>
            <a:endParaRPr sz="6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0">
  <p:cSld name="CUSTOM_3">
    <p:bg>
      <p:bgPr>
        <a:solidFill>
          <a:srgbClr val="00C0CA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a45d8e903_0_734"/>
          <p:cNvSpPr txBox="1"/>
          <p:nvPr/>
        </p:nvSpPr>
        <p:spPr>
          <a:xfrm>
            <a:off x="736425" y="324025"/>
            <a:ext cx="80958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MUNDO</a:t>
            </a:r>
            <a:endParaRPr sz="36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g30a45d8e903_0_734"/>
          <p:cNvPicPr preferRelativeResize="0"/>
          <p:nvPr/>
        </p:nvPicPr>
        <p:blipFill rotWithShape="1">
          <a:blip r:embed="rId2">
            <a:alphaModFix/>
          </a:blip>
          <a:srcRect l="5615"/>
          <a:stretch/>
        </p:blipFill>
        <p:spPr>
          <a:xfrm>
            <a:off x="0" y="801675"/>
            <a:ext cx="6202766" cy="35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0a45d8e903_0_734"/>
          <p:cNvSpPr txBox="1"/>
          <p:nvPr/>
        </p:nvSpPr>
        <p:spPr>
          <a:xfrm>
            <a:off x="311700" y="4578275"/>
            <a:ext cx="7333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Somos conhecidos como JA, Junior Achievement, INJAZ, Young Enterprise, Prestasi Júnior, Ung Företagsamhet e mais!</a:t>
            </a:r>
            <a:endParaRPr sz="700" b="1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g30a45d8e903_0_734"/>
          <p:cNvSpPr/>
          <p:nvPr/>
        </p:nvSpPr>
        <p:spPr>
          <a:xfrm>
            <a:off x="722675" y="1284888"/>
            <a:ext cx="1275300" cy="12753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Junior 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Achievement 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EUA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+ 3.344,900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g30a45d8e903_0_734"/>
          <p:cNvSpPr/>
          <p:nvPr/>
        </p:nvSpPr>
        <p:spPr>
          <a:xfrm>
            <a:off x="908869" y="2598034"/>
            <a:ext cx="1322100" cy="13221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</a:t>
            </a:r>
            <a:endParaRPr sz="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Américas</a:t>
            </a:r>
            <a:endParaRPr sz="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(inclui Canadá)</a:t>
            </a:r>
            <a:endParaRPr sz="7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+ 1.148,500</a:t>
            </a:r>
            <a:endParaRPr sz="7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7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g30a45d8e903_0_734"/>
          <p:cNvSpPr/>
          <p:nvPr/>
        </p:nvSpPr>
        <p:spPr>
          <a:xfrm>
            <a:off x="3238634" y="1910688"/>
            <a:ext cx="1322100" cy="13221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INJAZ</a:t>
            </a:r>
            <a:endParaRPr sz="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Oriente Médio e Norte da África</a:t>
            </a:r>
            <a:endParaRPr sz="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+ 650.000</a:t>
            </a:r>
            <a:endParaRPr sz="7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7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g30a45d8e903_0_734"/>
          <p:cNvSpPr/>
          <p:nvPr/>
        </p:nvSpPr>
        <p:spPr>
          <a:xfrm>
            <a:off x="2687988" y="656593"/>
            <a:ext cx="1322100" cy="13221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Europa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+ 6.226,300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g30a45d8e903_0_734"/>
          <p:cNvSpPr/>
          <p:nvPr/>
        </p:nvSpPr>
        <p:spPr>
          <a:xfrm>
            <a:off x="2270475" y="2901288"/>
            <a:ext cx="1322100" cy="13221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África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+ 314.000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g30a45d8e903_0_734"/>
          <p:cNvSpPr/>
          <p:nvPr/>
        </p:nvSpPr>
        <p:spPr>
          <a:xfrm>
            <a:off x="4490225" y="1309300"/>
            <a:ext cx="1322100" cy="13221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Ásia-Pacífico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+ 3.007,200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g30a45d8e903_0_734"/>
          <p:cNvSpPr txBox="1"/>
          <p:nvPr/>
        </p:nvSpPr>
        <p:spPr>
          <a:xfrm>
            <a:off x="6679425" y="1690100"/>
            <a:ext cx="21528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2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6 CENTROS</a:t>
            </a:r>
            <a:endParaRPr sz="2200" b="1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14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operacionais regionais</a:t>
            </a:r>
            <a:endParaRPr sz="14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g30a45d8e903_0_734"/>
          <p:cNvSpPr txBox="1"/>
          <p:nvPr/>
        </p:nvSpPr>
        <p:spPr>
          <a:xfrm>
            <a:off x="6408300" y="2391810"/>
            <a:ext cx="24240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2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+115 PAÍSES</a:t>
            </a:r>
            <a:endParaRPr sz="2200" b="1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operando localmente</a:t>
            </a:r>
            <a:endParaRPr sz="14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g30a45d8e903_0_734"/>
          <p:cNvSpPr txBox="1"/>
          <p:nvPr/>
        </p:nvSpPr>
        <p:spPr>
          <a:xfrm>
            <a:off x="6323025" y="3105838"/>
            <a:ext cx="25092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2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+6.200</a:t>
            </a:r>
            <a:endParaRPr sz="2200" b="1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membros no conselho</a:t>
            </a:r>
            <a:endParaRPr sz="14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g30a45d8e903_0_734"/>
          <p:cNvSpPr txBox="1"/>
          <p:nvPr/>
        </p:nvSpPr>
        <p:spPr>
          <a:xfrm>
            <a:off x="7336125" y="4181875"/>
            <a:ext cx="14961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3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jaworldwide.org</a:t>
            </a:r>
            <a:endParaRPr sz="13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g30a45d8e903_0_734"/>
          <p:cNvSpPr txBox="1"/>
          <p:nvPr/>
        </p:nvSpPr>
        <p:spPr>
          <a:xfrm>
            <a:off x="6822000" y="814146"/>
            <a:ext cx="2010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desde 1919 </a:t>
            </a:r>
            <a:endParaRPr sz="14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1">
  <p:cSld name="CUSTOM_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30a45d8e903_0_1053"/>
          <p:cNvPicPr preferRelativeResize="0"/>
          <p:nvPr/>
        </p:nvPicPr>
        <p:blipFill rotWithShape="1">
          <a:blip r:embed="rId2">
            <a:alphaModFix/>
          </a:blip>
          <a:srcRect t="1368" b="3619"/>
          <a:stretch/>
        </p:blipFill>
        <p:spPr>
          <a:xfrm>
            <a:off x="0" y="0"/>
            <a:ext cx="510165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30a45d8e903_0_1053"/>
          <p:cNvSpPr txBox="1"/>
          <p:nvPr/>
        </p:nvSpPr>
        <p:spPr>
          <a:xfrm>
            <a:off x="5810700" y="321850"/>
            <a:ext cx="30216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600" b="1" i="0" u="none" strike="noStrike" cap="none">
                <a:solidFill>
                  <a:srgbClr val="00A0AF"/>
                </a:solidFill>
                <a:latin typeface="Montserrat"/>
                <a:ea typeface="Montserrat"/>
                <a:cs typeface="Montserrat"/>
                <a:sym typeface="Montserrat"/>
              </a:rPr>
              <a:t>NO BRASIL </a:t>
            </a:r>
            <a:endParaRPr sz="3600" b="1" i="0" u="none" strike="noStrike" cap="none">
              <a:solidFill>
                <a:srgbClr val="00A0A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g30a45d8e903_0_1053"/>
          <p:cNvSpPr txBox="1"/>
          <p:nvPr/>
        </p:nvSpPr>
        <p:spPr>
          <a:xfrm>
            <a:off x="6822000" y="814146"/>
            <a:ext cx="2010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desde 1983 </a:t>
            </a:r>
            <a:endParaRPr sz="14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g30a45d8e903_0_1053"/>
          <p:cNvSpPr txBox="1"/>
          <p:nvPr/>
        </p:nvSpPr>
        <p:spPr>
          <a:xfrm>
            <a:off x="5810575" y="4181875"/>
            <a:ext cx="30216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100" b="0" i="0" u="none" strike="noStrike" cap="none">
                <a:solidFill>
                  <a:srgbClr val="008B9C"/>
                </a:solidFill>
                <a:latin typeface="Montserrat"/>
                <a:ea typeface="Montserrat"/>
                <a:cs typeface="Montserrat"/>
                <a:sym typeface="Montserrat"/>
              </a:rPr>
              <a:t>jabrasil.org.br/mundodepossibilidades</a:t>
            </a:r>
            <a:endParaRPr sz="1100" b="0" i="0" u="none" strike="noStrike" cap="none">
              <a:solidFill>
                <a:srgbClr val="008B9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a45d8e903_0_10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6" name="Google Shape;106;g30a45d8e903_0_10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" name="Google Shape;107;g30a45d8e903_0_10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personalizado 5">
  <p:cSld name="CUSTOM_6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a45d8e903_0_106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g30a45d8e903_0_10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a45d8e903_0_10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30a45d8e903_0_10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g30a45d8e903_0_10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a45d8e903_0_10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30a45d8e903_0_10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8" name="Google Shape;118;g30a45d8e903_0_106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9" name="Google Shape;119;g30a45d8e903_0_10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a45d8e903_0_10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0a45d8e903_0_10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a45d8e903_0_107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g30a45d8e903_0_107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6" name="Google Shape;126;g30a45d8e903_0_10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a45d8e903_0_108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9" name="Google Shape;129;g30a45d8e903_0_10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a45d8e903_0_108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30a45d8e903_0_108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3" name="Google Shape;133;g30a45d8e903_0_108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4" name="Google Shape;134;g30a45d8e903_0_10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g30a45d8e903_0_10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a45d8e903_0_109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8" name="Google Shape;138;g30a45d8e903_0_10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a45d8e903_0_109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1" name="Google Shape;141;g30a45d8e903_0_109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g30a45d8e903_0_10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a45d8e903_0_10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2912a5c198b_0_90"/>
          <p:cNvSpPr txBox="1">
            <a:spLocks noGrp="1"/>
          </p:cNvSpPr>
          <p:nvPr>
            <p:ph type="title"/>
          </p:nvPr>
        </p:nvSpPr>
        <p:spPr>
          <a:xfrm>
            <a:off x="3132627" y="487153"/>
            <a:ext cx="28788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 b="1" i="0">
                <a:solidFill>
                  <a:srgbClr val="00A0A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2912a5c198b_0_90"/>
          <p:cNvSpPr txBox="1">
            <a:spLocks noGrp="1"/>
          </p:cNvSpPr>
          <p:nvPr>
            <p:ph type="body" idx="1"/>
          </p:nvPr>
        </p:nvSpPr>
        <p:spPr>
          <a:xfrm>
            <a:off x="4559403" y="1450922"/>
            <a:ext cx="4006200" cy="15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2912a5c198b_0_9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g2912a5c198b_0_9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g2912a5c198b_0_90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a45d8e903_0_109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30a45d8e903_0_109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g30a45d8e903_0_109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g30a45d8e903_0_109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g30a45d8e903_0_1099"/>
          <p:cNvSpPr txBox="1">
            <a:spLocks noGrp="1"/>
          </p:cNvSpPr>
          <p:nvPr>
            <p:ph type="sldNum" idx="12"/>
          </p:nvPr>
        </p:nvSpPr>
        <p:spPr>
          <a:xfrm>
            <a:off x="6457950" y="47672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25" tIns="34250" rIns="68525" bIns="3425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out Title">
  <p:cSld name="Whitout Titl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a45d8e903_0_1105"/>
          <p:cNvSpPr txBox="1">
            <a:spLocks noGrp="1"/>
          </p:cNvSpPr>
          <p:nvPr>
            <p:ph type="sldNum" idx="12"/>
          </p:nvPr>
        </p:nvSpPr>
        <p:spPr>
          <a:xfrm>
            <a:off x="8462962" y="266700"/>
            <a:ext cx="398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900" tIns="91450" rIns="182900" bIns="9145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bout Us">
  <p:cSld name="1_About U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a45d8e903_0_1107"/>
          <p:cNvSpPr>
            <a:spLocks noGrp="1"/>
          </p:cNvSpPr>
          <p:nvPr>
            <p:ph type="pic" idx="2"/>
          </p:nvPr>
        </p:nvSpPr>
        <p:spPr>
          <a:xfrm>
            <a:off x="0" y="971550"/>
            <a:ext cx="4572000" cy="33465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g30a45d8e903_0_1107"/>
          <p:cNvSpPr txBox="1">
            <a:spLocks noGrp="1"/>
          </p:cNvSpPr>
          <p:nvPr>
            <p:ph type="body" idx="1"/>
          </p:nvPr>
        </p:nvSpPr>
        <p:spPr>
          <a:xfrm>
            <a:off x="792163" y="141115"/>
            <a:ext cx="72852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g30a45d8e903_0_1107"/>
          <p:cNvSpPr txBox="1">
            <a:spLocks noGrp="1"/>
          </p:cNvSpPr>
          <p:nvPr>
            <p:ph type="body" idx="3"/>
          </p:nvPr>
        </p:nvSpPr>
        <p:spPr>
          <a:xfrm>
            <a:off x="792163" y="514351"/>
            <a:ext cx="72849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  <a:defRPr sz="1100" b="0" i="0" u="none" strike="noStrike" cap="none">
                <a:solidFill>
                  <a:srgbClr val="BFBFBF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BFBFB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BFBFB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FBFB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g30a45d8e903_0_1107"/>
          <p:cNvSpPr txBox="1">
            <a:spLocks noGrp="1"/>
          </p:cNvSpPr>
          <p:nvPr>
            <p:ph type="sldNum" idx="12"/>
          </p:nvPr>
        </p:nvSpPr>
        <p:spPr>
          <a:xfrm>
            <a:off x="8462962" y="266700"/>
            <a:ext cx="3984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900" tIns="91450" rIns="182900" bIns="9145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aleway"/>
              <a:buNone/>
              <a:defRPr sz="9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1">
  <p:cSld name="CUSTOM_3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a45d8e903_0_1112"/>
          <p:cNvSpPr/>
          <p:nvPr/>
        </p:nvSpPr>
        <p:spPr>
          <a:xfrm>
            <a:off x="0" y="0"/>
            <a:ext cx="9144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0" name="Google Shape;160;g30a45d8e903_0_1112"/>
          <p:cNvSpPr txBox="1"/>
          <p:nvPr/>
        </p:nvSpPr>
        <p:spPr>
          <a:xfrm>
            <a:off x="596700" y="1353645"/>
            <a:ext cx="58185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Junior Achievement (JA) é uma das maiores organizações sociais incentivadoras de jovens do mundo. Desde 1919, a organização dissemina educação empreendedora por meio do método “aprender-fazendo”, tendo sido uma das primeiras a levar conhecimento sobre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empreendedorismo, educação financeira e o mercado de trabalho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crianças e jovens da América Latina. </a:t>
            </a: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cada ano, a rede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 Worldwide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mobiliza cerca de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470.000 voluntários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que capacitam mais de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 milhões de jovens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no mundo com o propósito de estimular o desenvolvimento de habilidades pessoais e profissionais no público de 15 a 24 anos em situação de vulnerabilidade social e, principalmente, estudantes de escolas públicas, a fim de criarem e potencializarem comunidades mais prósperas. </a:t>
            </a: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Presente em mais de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100 países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 JA está há quase quatro décadas no Brasil impactando mais de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5,7 milhões de jovens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com o apoio de mais de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200 mil voluntários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pelo trabalho que desempenha, a Junior Achievement Worldwide é reconhecida como a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6ª ONG mais influente do mundo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pela </a:t>
            </a:r>
            <a:r>
              <a:rPr lang="pt-BR" sz="1000" b="0" i="1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thedotgood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Em 2022, foi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indicada ao Prêmio Nobel da Paz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também foi listada entre as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100 Melhores Empresas para Trabalhar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na Fast Company para Inovadores.</a:t>
            </a: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Mais informações em jabrasil.org.br/mundodepossibilidades</a:t>
            </a: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1" name="Google Shape;161;g30a45d8e903_0_1112"/>
          <p:cNvPicPr preferRelativeResize="0"/>
          <p:nvPr/>
        </p:nvPicPr>
        <p:blipFill rotWithShape="1">
          <a:blip r:embed="rId2">
            <a:alphaModFix/>
          </a:blip>
          <a:srcRect t="19" b="29"/>
          <a:stretch/>
        </p:blipFill>
        <p:spPr>
          <a:xfrm>
            <a:off x="8407410" y="288094"/>
            <a:ext cx="489498" cy="52597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30a45d8e903_0_1112" title="Título"/>
          <p:cNvSpPr txBox="1"/>
          <p:nvPr/>
        </p:nvSpPr>
        <p:spPr>
          <a:xfrm>
            <a:off x="565250" y="681706"/>
            <a:ext cx="5945400" cy="5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MUNDO DE POSSIBILIDADES</a:t>
            </a:r>
            <a:endParaRPr sz="26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3" name="Google Shape;163;g30a45d8e903_0_1112"/>
          <p:cNvGrpSpPr/>
          <p:nvPr/>
        </p:nvGrpSpPr>
        <p:grpSpPr>
          <a:xfrm>
            <a:off x="6415124" y="-56725"/>
            <a:ext cx="2207799" cy="4922124"/>
            <a:chOff x="6415125" y="-56725"/>
            <a:chExt cx="2207799" cy="4922124"/>
          </a:xfrm>
        </p:grpSpPr>
        <p:pic>
          <p:nvPicPr>
            <p:cNvPr id="164" name="Google Shape;164;g30a45d8e903_0_1112"/>
            <p:cNvPicPr preferRelativeResize="0"/>
            <p:nvPr/>
          </p:nvPicPr>
          <p:blipFill rotWithShape="1">
            <a:blip r:embed="rId3">
              <a:alphaModFix/>
            </a:blip>
            <a:srcRect r="15203"/>
            <a:stretch/>
          </p:blipFill>
          <p:spPr>
            <a:xfrm>
              <a:off x="6415125" y="1306075"/>
              <a:ext cx="2207799" cy="3559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g30a45d8e903_0_11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830377" y="2283350"/>
              <a:ext cx="617008" cy="59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g30a45d8e903_0_1112"/>
            <p:cNvPicPr preferRelativeResize="0"/>
            <p:nvPr/>
          </p:nvPicPr>
          <p:blipFill rotWithShape="1">
            <a:blip r:embed="rId5">
              <a:alphaModFix/>
            </a:blip>
            <a:srcRect t="1662" b="1672"/>
            <a:stretch/>
          </p:blipFill>
          <p:spPr>
            <a:xfrm>
              <a:off x="6803536" y="3391639"/>
              <a:ext cx="656424" cy="634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g30a45d8e903_0_11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88770" y="2273262"/>
              <a:ext cx="345302" cy="616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g30a45d8e903_0_1112"/>
            <p:cNvPicPr preferRelativeResize="0"/>
            <p:nvPr/>
          </p:nvPicPr>
          <p:blipFill rotWithShape="1">
            <a:blip r:embed="rId7">
              <a:alphaModFix/>
            </a:blip>
            <a:srcRect t="-1481"/>
            <a:stretch/>
          </p:blipFill>
          <p:spPr>
            <a:xfrm>
              <a:off x="7671374" y="3478630"/>
              <a:ext cx="535500" cy="541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g30a45d8e903_0_1112"/>
            <p:cNvSpPr/>
            <p:nvPr/>
          </p:nvSpPr>
          <p:spPr>
            <a:xfrm>
              <a:off x="7406534" y="-56725"/>
              <a:ext cx="272800" cy="1805900"/>
            </a:xfrm>
            <a:custGeom>
              <a:avLst/>
              <a:gdLst/>
              <a:ahLst/>
              <a:cxnLst/>
              <a:rect l="l" t="t" r="r" b="b"/>
              <a:pathLst>
                <a:path w="10912" h="72236" extrusionOk="0">
                  <a:moveTo>
                    <a:pt x="7432" y="72236"/>
                  </a:moveTo>
                  <a:cubicBezTo>
                    <a:pt x="2499" y="67299"/>
                    <a:pt x="-740" y="59478"/>
                    <a:pt x="247" y="52569"/>
                  </a:cubicBezTo>
                  <a:cubicBezTo>
                    <a:pt x="1557" y="43392"/>
                    <a:pt x="10220" y="36102"/>
                    <a:pt x="10836" y="26852"/>
                  </a:cubicBezTo>
                  <a:cubicBezTo>
                    <a:pt x="11448" y="17669"/>
                    <a:pt x="-3827" y="4112"/>
                    <a:pt x="4407" y="0"/>
                  </a:cubicBezTo>
                </a:path>
              </a:pathLst>
            </a:custGeom>
            <a:noFill/>
            <a:ln w="9525" cap="flat" cmpd="sng">
              <a:solidFill>
                <a:srgbClr val="C3ED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3">
  <p:cSld name="CUSTOM_1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a45d8e903_0_1124"/>
          <p:cNvSpPr/>
          <p:nvPr/>
        </p:nvSpPr>
        <p:spPr>
          <a:xfrm>
            <a:off x="0" y="0"/>
            <a:ext cx="9144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2" name="Google Shape;172;g30a45d8e903_0_1124"/>
          <p:cNvSpPr txBox="1"/>
          <p:nvPr/>
        </p:nvSpPr>
        <p:spPr>
          <a:xfrm>
            <a:off x="547350" y="2198625"/>
            <a:ext cx="43359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• 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impacto das experiências de aprendizado da JA vai além da vida individual dos jovens. Por mais de 100 anos,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1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JA tem operado em todo o mundo, mesmo em áreas de instabilidade política, violência e guerra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esteve e está pronta para ajudar os alunos do desemprego, pobreza e desesperança decorrentes de tais condições. 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Ao ajudar os jovens a desenvolver o emprego e as ferramentas empresariais para encontrar um trabalho significativo e iniciar negócios sustentáveis,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JA serve como canal para a paz e a prosperidade.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Devido a esse trabalho que desempenhamos há mais de 100 anos no mundo, fomos indicados ao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1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Prêmio Nobel da Paz</a:t>
            </a:r>
            <a:r>
              <a:rPr lang="pt-BR" sz="1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</a:t>
            </a:r>
            <a:endParaRPr sz="1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jaworldwide.org</a:t>
            </a: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3" name="Google Shape;173;g30a45d8e903_0_1124"/>
          <p:cNvPicPr preferRelativeResize="0"/>
          <p:nvPr/>
        </p:nvPicPr>
        <p:blipFill rotWithShape="1">
          <a:blip r:embed="rId2">
            <a:alphaModFix/>
          </a:blip>
          <a:srcRect t="19" b="29"/>
          <a:stretch/>
        </p:blipFill>
        <p:spPr>
          <a:xfrm>
            <a:off x="8407410" y="288094"/>
            <a:ext cx="489498" cy="52597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30a45d8e903_0_1124" title="Título"/>
          <p:cNvSpPr txBox="1"/>
          <p:nvPr/>
        </p:nvSpPr>
        <p:spPr>
          <a:xfrm>
            <a:off x="547350" y="814075"/>
            <a:ext cx="43359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 WORLDWIDE </a:t>
            </a:r>
            <a:endParaRPr sz="2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INDICADA AO PRÊMIO</a:t>
            </a:r>
            <a:endParaRPr sz="2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NOBEL DA PAZ 2022!</a:t>
            </a:r>
            <a:endParaRPr sz="2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g30a45d8e903_0_1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4224" y="1363100"/>
            <a:ext cx="2500650" cy="241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30a45d8e903_0_1124"/>
          <p:cNvSpPr txBox="1"/>
          <p:nvPr/>
        </p:nvSpPr>
        <p:spPr>
          <a:xfrm rot="-5400000">
            <a:off x="8070550" y="3742525"/>
            <a:ext cx="127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pt-BR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Foto: Acervo JA Américas</a:t>
            </a:r>
            <a:endParaRPr sz="6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5 1">
  <p:cSld name="CUSTOM_19_3_1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30a45d8e903_0_1131"/>
          <p:cNvPicPr preferRelativeResize="0"/>
          <p:nvPr/>
        </p:nvPicPr>
        <p:blipFill rotWithShape="1">
          <a:blip r:embed="rId2">
            <a:alphaModFix/>
          </a:blip>
          <a:srcRect t="15317" b="337"/>
          <a:stretch/>
        </p:blipFill>
        <p:spPr>
          <a:xfrm flipH="1"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0a45d8e903_0_1131"/>
          <p:cNvSpPr txBox="1"/>
          <p:nvPr/>
        </p:nvSpPr>
        <p:spPr>
          <a:xfrm>
            <a:off x="4071500" y="2075275"/>
            <a:ext cx="43359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• </a:t>
            </a: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membro da Global Education Coalition (GEC) e em colaboração com a Global Skills Academy (GSA) da UNESCO, a Junior Achievement (JA) Américas apoiará mais de 38.000 jovens por meio de diferentes programas de treinamento digital para ativá-los para os empregos do futuro, com foco na Argentina, Brasil, Costa Rica, República Dominicana, El Salvador, Guatemala, Honduras, México, Peru e quase 25 países LATAM.</a:t>
            </a: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JA fornecerá cinco iniciativas digitais e regionais para jovens sobre as habilidades e atitudes necessárias para acessar o mercado de trabalho ou se tornarem empreendedores. O programa Empresário-Sombra por Um Dia é uma das nossas metodologias reconhecidas.</a:t>
            </a: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site.jaamericas.org</a:t>
            </a:r>
            <a:endParaRPr sz="10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g30a45d8e903_0_1131"/>
          <p:cNvPicPr preferRelativeResize="0"/>
          <p:nvPr/>
        </p:nvPicPr>
        <p:blipFill rotWithShape="1">
          <a:blip r:embed="rId4">
            <a:alphaModFix/>
          </a:blip>
          <a:srcRect t="19" b="29"/>
          <a:stretch/>
        </p:blipFill>
        <p:spPr>
          <a:xfrm>
            <a:off x="8407410" y="288095"/>
            <a:ext cx="489498" cy="52597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0a45d8e903_0_1131" title="Título"/>
          <p:cNvSpPr txBox="1"/>
          <p:nvPr/>
        </p:nvSpPr>
        <p:spPr>
          <a:xfrm>
            <a:off x="4071500" y="814075"/>
            <a:ext cx="43359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NOSSA METODOLOGIA É RECONHECIDA </a:t>
            </a:r>
            <a:endParaRPr sz="2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PELA UNESCO </a:t>
            </a:r>
            <a:endParaRPr sz="2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g30a45d8e903_0_1131"/>
          <p:cNvSpPr txBox="1"/>
          <p:nvPr/>
        </p:nvSpPr>
        <p:spPr>
          <a:xfrm rot="-5400000">
            <a:off x="8070550" y="3742525"/>
            <a:ext cx="127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pt-BR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Foto: Acervo Findinexa Brasil</a:t>
            </a:r>
            <a:endParaRPr sz="6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Google Shape;183;g30a45d8e903_0_1131"/>
          <p:cNvPicPr preferRelativeResize="0"/>
          <p:nvPr/>
        </p:nvPicPr>
        <p:blipFill rotWithShape="1">
          <a:blip r:embed="rId5">
            <a:alphaModFix/>
          </a:blip>
          <a:srcRect l="1146"/>
          <a:stretch/>
        </p:blipFill>
        <p:spPr>
          <a:xfrm>
            <a:off x="658650" y="2419825"/>
            <a:ext cx="2922251" cy="154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8 1 1">
  <p:cSld name="CUSTOM_19_1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30a45d8e903_0_1138"/>
          <p:cNvPicPr preferRelativeResize="0"/>
          <p:nvPr/>
        </p:nvPicPr>
        <p:blipFill rotWithShape="1">
          <a:blip r:embed="rId2">
            <a:alphaModFix/>
          </a:blip>
          <a:srcRect t="2634" b="21659"/>
          <a:stretch/>
        </p:blipFill>
        <p:spPr>
          <a:xfrm>
            <a:off x="0" y="-48600"/>
            <a:ext cx="9144000" cy="51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0a45d8e903_0_1138"/>
          <p:cNvSpPr/>
          <p:nvPr/>
        </p:nvSpPr>
        <p:spPr>
          <a:xfrm>
            <a:off x="-50" y="-48600"/>
            <a:ext cx="9144000" cy="5192100"/>
          </a:xfrm>
          <a:prstGeom prst="rect">
            <a:avLst/>
          </a:prstGeom>
          <a:solidFill>
            <a:srgbClr val="0B0F11">
              <a:alpha val="70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g30a45d8e903_0_1138"/>
          <p:cNvSpPr txBox="1"/>
          <p:nvPr/>
        </p:nvSpPr>
        <p:spPr>
          <a:xfrm>
            <a:off x="547350" y="2808225"/>
            <a:ext cx="4335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Segundo avaliação do Prêmio VOL 2023, a JA Minas Gerais é uma das OSC’s com melhor gestão de programas de voluntariado. O Prêmio VoL tem como missão ser o primeiro evento nacional de reconhecimento, estímulo e divulgação das melhores práticas de Gestão de voluntariado.</a:t>
            </a:r>
            <a:endParaRPr sz="1000" b="0" i="0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8" name="Google Shape;188;g30a45d8e903_0_1138"/>
          <p:cNvPicPr preferRelativeResize="0"/>
          <p:nvPr/>
        </p:nvPicPr>
        <p:blipFill rotWithShape="1">
          <a:blip r:embed="rId3">
            <a:alphaModFix/>
          </a:blip>
          <a:srcRect t="19" b="29"/>
          <a:stretch/>
        </p:blipFill>
        <p:spPr>
          <a:xfrm>
            <a:off x="8407410" y="288095"/>
            <a:ext cx="489498" cy="5259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30a45d8e903_0_1138" title="Título"/>
          <p:cNvSpPr txBox="1"/>
          <p:nvPr/>
        </p:nvSpPr>
        <p:spPr>
          <a:xfrm>
            <a:off x="547350" y="1195075"/>
            <a:ext cx="43359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PREMIADA COMO MELHOR GESTÃO DE VOLUNTARIADO EM OSCS</a:t>
            </a:r>
            <a:endParaRPr sz="2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g30a45d8e903_0_11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1763" y="771525"/>
            <a:ext cx="3171825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0a45d8e903_0_1138"/>
          <p:cNvSpPr txBox="1"/>
          <p:nvPr/>
        </p:nvSpPr>
        <p:spPr>
          <a:xfrm rot="-5400000">
            <a:off x="8070550" y="3865875"/>
            <a:ext cx="12768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pt-BR" sz="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Foto: Acervo JA Minas Gerais</a:t>
            </a:r>
            <a:endParaRPr sz="6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0">
  <p:cSld name="CUSTOM_3">
    <p:bg>
      <p:bgPr>
        <a:solidFill>
          <a:srgbClr val="00C0CA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a45d8e903_0_1146"/>
          <p:cNvSpPr txBox="1"/>
          <p:nvPr/>
        </p:nvSpPr>
        <p:spPr>
          <a:xfrm>
            <a:off x="736425" y="324025"/>
            <a:ext cx="80958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3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MUNDO</a:t>
            </a:r>
            <a:endParaRPr sz="36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g30a45d8e903_0_1146"/>
          <p:cNvPicPr preferRelativeResize="0"/>
          <p:nvPr/>
        </p:nvPicPr>
        <p:blipFill rotWithShape="1">
          <a:blip r:embed="rId2">
            <a:alphaModFix/>
          </a:blip>
          <a:srcRect l="5615"/>
          <a:stretch/>
        </p:blipFill>
        <p:spPr>
          <a:xfrm>
            <a:off x="0" y="801675"/>
            <a:ext cx="6202766" cy="35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0a45d8e903_0_1146"/>
          <p:cNvSpPr txBox="1"/>
          <p:nvPr/>
        </p:nvSpPr>
        <p:spPr>
          <a:xfrm>
            <a:off x="311700" y="4578275"/>
            <a:ext cx="7333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Somos conhecidos como JA, Junior Achievement, INJAZ, Young Enterprise, Prestasi Júnior, Ung Företagsamhet e mais!</a:t>
            </a:r>
            <a:endParaRPr sz="700" b="1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g30a45d8e903_0_1146"/>
          <p:cNvSpPr/>
          <p:nvPr/>
        </p:nvSpPr>
        <p:spPr>
          <a:xfrm>
            <a:off x="722675" y="1284888"/>
            <a:ext cx="1275300" cy="12753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Junior 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Achievement 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EUA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+ 3.344,900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g30a45d8e903_0_1146"/>
          <p:cNvSpPr/>
          <p:nvPr/>
        </p:nvSpPr>
        <p:spPr>
          <a:xfrm>
            <a:off x="908869" y="2598034"/>
            <a:ext cx="1322100" cy="13221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</a:t>
            </a:r>
            <a:endParaRPr sz="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Américas</a:t>
            </a:r>
            <a:endParaRPr sz="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(inclui Canadá)</a:t>
            </a:r>
            <a:endParaRPr sz="7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+ 1.148,500</a:t>
            </a:r>
            <a:endParaRPr sz="7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7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g30a45d8e903_0_1146"/>
          <p:cNvSpPr/>
          <p:nvPr/>
        </p:nvSpPr>
        <p:spPr>
          <a:xfrm>
            <a:off x="3238634" y="1910688"/>
            <a:ext cx="1322100" cy="13221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INJAZ</a:t>
            </a:r>
            <a:endParaRPr sz="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Oriente Médio e Norte da África</a:t>
            </a:r>
            <a:endParaRPr sz="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+ 650.000</a:t>
            </a:r>
            <a:endParaRPr sz="7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7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g30a45d8e903_0_1146"/>
          <p:cNvSpPr/>
          <p:nvPr/>
        </p:nvSpPr>
        <p:spPr>
          <a:xfrm>
            <a:off x="2687988" y="656593"/>
            <a:ext cx="1322100" cy="13221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Europa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+ 6.226,300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g30a45d8e903_0_1146"/>
          <p:cNvSpPr/>
          <p:nvPr/>
        </p:nvSpPr>
        <p:spPr>
          <a:xfrm>
            <a:off x="2270475" y="2901288"/>
            <a:ext cx="1322100" cy="13221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África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+ 314.000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30a45d8e903_0_1146"/>
          <p:cNvSpPr/>
          <p:nvPr/>
        </p:nvSpPr>
        <p:spPr>
          <a:xfrm>
            <a:off x="4490225" y="1309300"/>
            <a:ext cx="1322100" cy="1322100"/>
          </a:xfrm>
          <a:prstGeom prst="ellipse">
            <a:avLst/>
          </a:prstGeom>
          <a:solidFill>
            <a:srgbClr val="22404D">
              <a:alpha val="8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Ásia-Pacífico</a:t>
            </a: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+ 3.007,200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experiências com jovens</a:t>
            </a:r>
            <a:endParaRPr sz="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g30a45d8e903_0_1146"/>
          <p:cNvSpPr txBox="1"/>
          <p:nvPr/>
        </p:nvSpPr>
        <p:spPr>
          <a:xfrm>
            <a:off x="6679425" y="1690100"/>
            <a:ext cx="21528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2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6 CENTROS</a:t>
            </a:r>
            <a:endParaRPr sz="2200" b="1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14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operacionais regionais</a:t>
            </a:r>
            <a:endParaRPr sz="14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30a45d8e903_0_1146"/>
          <p:cNvSpPr txBox="1"/>
          <p:nvPr/>
        </p:nvSpPr>
        <p:spPr>
          <a:xfrm>
            <a:off x="6408300" y="2391810"/>
            <a:ext cx="24240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2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+115 PAÍSES</a:t>
            </a:r>
            <a:endParaRPr sz="2200" b="1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operando localmente</a:t>
            </a:r>
            <a:endParaRPr sz="14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g30a45d8e903_0_1146"/>
          <p:cNvSpPr txBox="1"/>
          <p:nvPr/>
        </p:nvSpPr>
        <p:spPr>
          <a:xfrm>
            <a:off x="6323025" y="3105838"/>
            <a:ext cx="25092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2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+6.200</a:t>
            </a:r>
            <a:endParaRPr sz="2200" b="1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membros no conselho</a:t>
            </a:r>
            <a:endParaRPr sz="14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30a45d8e903_0_1146"/>
          <p:cNvSpPr txBox="1"/>
          <p:nvPr/>
        </p:nvSpPr>
        <p:spPr>
          <a:xfrm>
            <a:off x="7336125" y="4181875"/>
            <a:ext cx="14961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3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jaworldwide.org</a:t>
            </a:r>
            <a:endParaRPr sz="13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30a45d8e903_0_1146"/>
          <p:cNvSpPr txBox="1"/>
          <p:nvPr/>
        </p:nvSpPr>
        <p:spPr>
          <a:xfrm>
            <a:off x="6822000" y="814146"/>
            <a:ext cx="20103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desde 1919 </a:t>
            </a:r>
            <a:endParaRPr sz="14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0a45d8e903_0_19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3" name="Google Shape;213;g30a45d8e903_0_19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4" name="Google Shape;214;g30a45d8e903_0_19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a45d8e903_0_19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7" name="Google Shape;217;g30a45d8e903_0_19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912a5c198b_0_8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g2912a5c198b_0_8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g2912a5c198b_0_8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a45d8e903_0_19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g30a45d8e903_0_19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1" name="Google Shape;221;g30a45d8e903_0_19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a45d8e903_0_19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g30a45d8e903_0_19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5" name="Google Shape;225;g30a45d8e903_0_19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6" name="Google Shape;226;g30a45d8e903_0_19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a45d8e903_0_19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g30a45d8e903_0_19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a45d8e903_0_19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2" name="Google Shape;232;g30a45d8e903_0_19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3" name="Google Shape;233;g30a45d8e903_0_19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a45d8e903_0_19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6" name="Google Shape;236;g30a45d8e903_0_19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a45d8e903_0_19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30a45d8e903_0_19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0" name="Google Shape;240;g30a45d8e903_0_19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1" name="Google Shape;241;g30a45d8e903_0_19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g30a45d8e903_0_19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0a45d8e903_0_19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45" name="Google Shape;245;g30a45d8e903_0_19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a45d8e903_0_19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8" name="Google Shape;248;g30a45d8e903_0_19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9" name="Google Shape;249;g30a45d8e903_0_19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0a45d8e903_0_19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">
  <p:cSld name="CUSTOM_38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30a45d8e903_0_1985"/>
          <p:cNvPicPr preferRelativeResize="0"/>
          <p:nvPr/>
        </p:nvPicPr>
        <p:blipFill rotWithShape="1">
          <a:blip r:embed="rId2">
            <a:alphaModFix/>
          </a:blip>
          <a:srcRect t="641" b="14984"/>
          <a:stretch/>
        </p:blipFill>
        <p:spPr>
          <a:xfrm>
            <a:off x="0" y="0"/>
            <a:ext cx="91441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30a45d8e903_0_1985"/>
          <p:cNvSpPr txBox="1"/>
          <p:nvPr/>
        </p:nvSpPr>
        <p:spPr>
          <a:xfrm>
            <a:off x="577450" y="1389393"/>
            <a:ext cx="59454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Junior Achievement (JA) é uma das maiores organizações sociais incentivadoras de jovens do mundo. Desde 1919, por meio do método “aprender-fazendo”, tem sido uma das primeiras a levar conhecimento sobre empreendedorismo, educação financeira e o mercado de trabalho para jovens da América Latina. 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cada ano, a rede JA Worldwide mobiliza cerca de 470.000 voluntários que capacitam mais de 17 milhões de jovens de 15 a 24 anos em situação de vulnerabilidade social e, principalmente, estudantes de escolas públicas, a fim de construírem comunidades mais prósperas. Pelo trabalho que desempenha, em 2023, a Junior Achievement Worldwide foi reconhecida pelo quinto ano consecutivo como a 6a ONG mais influente do mundo pela thedotgood e também Indicada ao Prêmio Nobel da Paz em 2024.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Presente em mais de 100 países, a JA está há 40 anos atuando no Brasil, entregando mais de 6 milhões de experiências de aprendizagem, com o apoio de mais de 207,8 mil participações voluntárias e a parceria com organizações que acreditam no potencial ilimitado dos jovens. Além do reconhecimento de atores sociais importantes, como professores, escolas e secretarias de educação, nossos programas de educação financeira são reconhecidos pela ENEF (Estratégia Nacional de Educação Financeira) e o programa As Vantagens de Permanecer na Escola é reconhecido pela Fundação Banco do Brasil como uma de suas tecnologias sociais. 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55" name="Google Shape;255;g30a45d8e903_0_1985"/>
          <p:cNvPicPr preferRelativeResize="0"/>
          <p:nvPr/>
        </p:nvPicPr>
        <p:blipFill rotWithShape="1">
          <a:blip r:embed="rId3">
            <a:alphaModFix/>
          </a:blip>
          <a:srcRect t="19" b="29"/>
          <a:stretch/>
        </p:blipFill>
        <p:spPr>
          <a:xfrm>
            <a:off x="8407410" y="288095"/>
            <a:ext cx="489498" cy="52597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0a45d8e903_0_1985"/>
          <p:cNvSpPr txBox="1"/>
          <p:nvPr/>
        </p:nvSpPr>
        <p:spPr>
          <a:xfrm>
            <a:off x="577450" y="814075"/>
            <a:ext cx="583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MUNDO DE POSSIBILIDADES</a:t>
            </a:r>
            <a:endParaRPr sz="2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7" name="Google Shape;257;g30a45d8e903_0_1985"/>
          <p:cNvGrpSpPr/>
          <p:nvPr/>
        </p:nvGrpSpPr>
        <p:grpSpPr>
          <a:xfrm>
            <a:off x="6415125" y="-12032"/>
            <a:ext cx="2207799" cy="4922124"/>
            <a:chOff x="6415125" y="-56725"/>
            <a:chExt cx="2207799" cy="4922124"/>
          </a:xfrm>
        </p:grpSpPr>
        <p:pic>
          <p:nvPicPr>
            <p:cNvPr id="258" name="Google Shape;258;g30a45d8e903_0_1985"/>
            <p:cNvPicPr preferRelativeResize="0"/>
            <p:nvPr/>
          </p:nvPicPr>
          <p:blipFill rotWithShape="1">
            <a:blip r:embed="rId4">
              <a:alphaModFix/>
            </a:blip>
            <a:srcRect r="15203"/>
            <a:stretch/>
          </p:blipFill>
          <p:spPr>
            <a:xfrm>
              <a:off x="6415125" y="1306075"/>
              <a:ext cx="2207799" cy="3559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g30a45d8e903_0_19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70274" y="2927115"/>
              <a:ext cx="322887" cy="57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g30a45d8e903_0_1985"/>
            <p:cNvPicPr preferRelativeResize="0"/>
            <p:nvPr/>
          </p:nvPicPr>
          <p:blipFill rotWithShape="1">
            <a:blip r:embed="rId6">
              <a:alphaModFix/>
            </a:blip>
            <a:srcRect t="-1481"/>
            <a:stretch/>
          </p:blipFill>
          <p:spPr>
            <a:xfrm>
              <a:off x="7594082" y="2238756"/>
              <a:ext cx="570325" cy="57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g30a45d8e903_0_1985"/>
            <p:cNvSpPr/>
            <p:nvPr/>
          </p:nvSpPr>
          <p:spPr>
            <a:xfrm>
              <a:off x="7406534" y="-56725"/>
              <a:ext cx="272800" cy="1805900"/>
            </a:xfrm>
            <a:custGeom>
              <a:avLst/>
              <a:gdLst/>
              <a:ahLst/>
              <a:cxnLst/>
              <a:rect l="l" t="t" r="r" b="b"/>
              <a:pathLst>
                <a:path w="10912" h="72236" extrusionOk="0">
                  <a:moveTo>
                    <a:pt x="7432" y="72236"/>
                  </a:moveTo>
                  <a:cubicBezTo>
                    <a:pt x="2499" y="67299"/>
                    <a:pt x="-740" y="59478"/>
                    <a:pt x="247" y="52569"/>
                  </a:cubicBezTo>
                  <a:cubicBezTo>
                    <a:pt x="1557" y="43392"/>
                    <a:pt x="10220" y="36102"/>
                    <a:pt x="10836" y="26852"/>
                  </a:cubicBezTo>
                  <a:cubicBezTo>
                    <a:pt x="11448" y="17669"/>
                    <a:pt x="-3827" y="4112"/>
                    <a:pt x="4407" y="0"/>
                  </a:cubicBezTo>
                </a:path>
              </a:pathLst>
            </a:custGeom>
            <a:noFill/>
            <a:ln w="9525" cap="flat" cmpd="sng">
              <a:solidFill>
                <a:srgbClr val="C3EDEF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pic>
        <p:nvPicPr>
          <p:cNvPr id="262" name="Google Shape;262;g30a45d8e903_0_1985"/>
          <p:cNvPicPr preferRelativeResize="0"/>
          <p:nvPr/>
        </p:nvPicPr>
        <p:blipFill rotWithShape="1">
          <a:blip r:embed="rId7">
            <a:alphaModFix/>
          </a:blip>
          <a:srcRect t="7052" b="7052"/>
          <a:stretch/>
        </p:blipFill>
        <p:spPr>
          <a:xfrm>
            <a:off x="6760203" y="2194153"/>
            <a:ext cx="768300" cy="7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30a45d8e903_0_19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72610" y="3673822"/>
            <a:ext cx="708826" cy="70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0a45d8e903_0_19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7962" y="3443125"/>
            <a:ext cx="692775" cy="86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 /><Relationship Id="rId13" Type="http://schemas.openxmlformats.org/officeDocument/2006/relationships/slideLayout" Target="../slideLayouts/slideLayout30.xml" /><Relationship Id="rId18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20.xml" /><Relationship Id="rId21" Type="http://schemas.openxmlformats.org/officeDocument/2006/relationships/theme" Target="../theme/theme2.xml" /><Relationship Id="rId7" Type="http://schemas.openxmlformats.org/officeDocument/2006/relationships/slideLayout" Target="../slideLayouts/slideLayout24.xml" /><Relationship Id="rId12" Type="http://schemas.openxmlformats.org/officeDocument/2006/relationships/slideLayout" Target="../slideLayouts/slideLayout29.xml" /><Relationship Id="rId17" Type="http://schemas.openxmlformats.org/officeDocument/2006/relationships/slideLayout" Target="../slideLayouts/slideLayout34.xml" /><Relationship Id="rId2" Type="http://schemas.openxmlformats.org/officeDocument/2006/relationships/slideLayout" Target="../slideLayouts/slideLayout19.xml" /><Relationship Id="rId16" Type="http://schemas.openxmlformats.org/officeDocument/2006/relationships/slideLayout" Target="../slideLayouts/slideLayout33.xml" /><Relationship Id="rId20" Type="http://schemas.openxmlformats.org/officeDocument/2006/relationships/slideLayout" Target="../slideLayouts/slideLayout37.xml" /><Relationship Id="rId1" Type="http://schemas.openxmlformats.org/officeDocument/2006/relationships/slideLayout" Target="../slideLayouts/slideLayout18.xml" /><Relationship Id="rId6" Type="http://schemas.openxmlformats.org/officeDocument/2006/relationships/slideLayout" Target="../slideLayouts/slideLayout23.xml" /><Relationship Id="rId11" Type="http://schemas.openxmlformats.org/officeDocument/2006/relationships/slideLayout" Target="../slideLayouts/slideLayout28.xml" /><Relationship Id="rId5" Type="http://schemas.openxmlformats.org/officeDocument/2006/relationships/slideLayout" Target="../slideLayouts/slideLayout22.xml" /><Relationship Id="rId15" Type="http://schemas.openxmlformats.org/officeDocument/2006/relationships/slideLayout" Target="../slideLayouts/slideLayout32.xml" /><Relationship Id="rId10" Type="http://schemas.openxmlformats.org/officeDocument/2006/relationships/slideLayout" Target="../slideLayouts/slideLayout27.xml" /><Relationship Id="rId19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21.xml" /><Relationship Id="rId9" Type="http://schemas.openxmlformats.org/officeDocument/2006/relationships/slideLayout" Target="../slideLayouts/slideLayout26.xml" /><Relationship Id="rId14" Type="http://schemas.openxmlformats.org/officeDocument/2006/relationships/slideLayout" Target="../slideLayouts/slideLayout31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 /><Relationship Id="rId13" Type="http://schemas.openxmlformats.org/officeDocument/2006/relationships/theme" Target="../theme/theme3.xml" /><Relationship Id="rId3" Type="http://schemas.openxmlformats.org/officeDocument/2006/relationships/slideLayout" Target="../slideLayouts/slideLayout40.xml" /><Relationship Id="rId7" Type="http://schemas.openxmlformats.org/officeDocument/2006/relationships/slideLayout" Target="../slideLayouts/slideLayout44.xml" /><Relationship Id="rId12" Type="http://schemas.openxmlformats.org/officeDocument/2006/relationships/slideLayout" Target="../slideLayouts/slideLayout49.xml" /><Relationship Id="rId2" Type="http://schemas.openxmlformats.org/officeDocument/2006/relationships/slideLayout" Target="../slideLayouts/slideLayout39.xml" /><Relationship Id="rId1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8.xml" /><Relationship Id="rId5" Type="http://schemas.openxmlformats.org/officeDocument/2006/relationships/slideLayout" Target="../slideLayouts/slideLayout42.xml" /><Relationship Id="rId10" Type="http://schemas.openxmlformats.org/officeDocument/2006/relationships/slideLayout" Target="../slideLayouts/slideLayout47.xml" /><Relationship Id="rId4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6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a45d8e903_0_10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g30a45d8e903_0_10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g30a45d8e903_0_10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a45d8e903_0_19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g30a45d8e903_0_19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g30a45d8e903_0_19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9.jpg" /><Relationship Id="rId5" Type="http://schemas.openxmlformats.org/officeDocument/2006/relationships/image" Target="../media/image18.jpg" /><Relationship Id="rId4" Type="http://schemas.openxmlformats.org/officeDocument/2006/relationships/image" Target="../media/image2.pn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5.xml" 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 /><Relationship Id="rId1" Type="http://schemas.openxmlformats.org/officeDocument/2006/relationships/slideLayout" Target="../slideLayouts/slideLayout5.xml" 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 /><Relationship Id="rId1" Type="http://schemas.openxmlformats.org/officeDocument/2006/relationships/slideLayout" Target="../slideLayouts/slideLayout5.xml" 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 /><Relationship Id="rId1" Type="http://schemas.openxmlformats.org/officeDocument/2006/relationships/slideLayout" Target="../slideLayouts/slideLayout5.xml" 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 /><Relationship Id="rId1" Type="http://schemas.openxmlformats.org/officeDocument/2006/relationships/slideLayout" Target="../slideLayouts/slideLayout5.xml" 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 /><Relationship Id="rId1" Type="http://schemas.openxmlformats.org/officeDocument/2006/relationships/slideLayout" Target="../slideLayouts/slideLayout5.xml" 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 /><Relationship Id="rId2" Type="http://schemas.openxmlformats.org/officeDocument/2006/relationships/notesSlide" Target="../notesSlides/notesSlide105.xml" /><Relationship Id="rId1" Type="http://schemas.openxmlformats.org/officeDocument/2006/relationships/slideLayout" Target="../slideLayouts/slideLayout5.xml" 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nacoesunidas.org/pos2015/" TargetMode="External" /><Relationship Id="rId2" Type="http://schemas.openxmlformats.org/officeDocument/2006/relationships/notesSlide" Target="../notesSlides/notesSlide106.xml" /><Relationship Id="rId1" Type="http://schemas.openxmlformats.org/officeDocument/2006/relationships/slideLayout" Target="../slideLayouts/slideLayout5.xml" 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 /><Relationship Id="rId3" Type="http://schemas.openxmlformats.org/officeDocument/2006/relationships/image" Target="../media/image92.jpg" /><Relationship Id="rId7" Type="http://schemas.openxmlformats.org/officeDocument/2006/relationships/image" Target="../media/image96.png" /><Relationship Id="rId2" Type="http://schemas.openxmlformats.org/officeDocument/2006/relationships/notesSlide" Target="../notesSlides/notesSlide107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95.png" /><Relationship Id="rId5" Type="http://schemas.openxmlformats.org/officeDocument/2006/relationships/image" Target="../media/image94.png" /><Relationship Id="rId4" Type="http://schemas.openxmlformats.org/officeDocument/2006/relationships/image" Target="../media/image93.png" 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 /><Relationship Id="rId3" Type="http://schemas.openxmlformats.org/officeDocument/2006/relationships/image" Target="../media/image92.jpg" /><Relationship Id="rId7" Type="http://schemas.openxmlformats.org/officeDocument/2006/relationships/image" Target="../media/image96.png" /><Relationship Id="rId2" Type="http://schemas.openxmlformats.org/officeDocument/2006/relationships/notesSlide" Target="../notesSlides/notesSlide108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95.png" /><Relationship Id="rId5" Type="http://schemas.openxmlformats.org/officeDocument/2006/relationships/image" Target="../media/image94.png" /><Relationship Id="rId4" Type="http://schemas.openxmlformats.org/officeDocument/2006/relationships/image" Target="../media/image93.png" 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 /><Relationship Id="rId2" Type="http://schemas.openxmlformats.org/officeDocument/2006/relationships/notesSlide" Target="../notesSlides/notesSlide109.xml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5.xml" 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 /><Relationship Id="rId1" Type="http://schemas.openxmlformats.org/officeDocument/2006/relationships/slideLayout" Target="../slideLayouts/slideLayout5.xml" 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 /><Relationship Id="rId2" Type="http://schemas.openxmlformats.org/officeDocument/2006/relationships/notesSlide" Target="../notesSlides/notesSlide111.xml" /><Relationship Id="rId1" Type="http://schemas.openxmlformats.org/officeDocument/2006/relationships/slideLayout" Target="../slideLayouts/slideLayout5.xml" 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 /><Relationship Id="rId1" Type="http://schemas.openxmlformats.org/officeDocument/2006/relationships/slideLayout" Target="../slideLayouts/slideLayout5.xml" 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 /><Relationship Id="rId2" Type="http://schemas.openxmlformats.org/officeDocument/2006/relationships/notesSlide" Target="../notesSlides/notesSlide113.xml" /><Relationship Id="rId1" Type="http://schemas.openxmlformats.org/officeDocument/2006/relationships/slideLayout" Target="../slideLayouts/slideLayout5.xml" 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CSS_layout/Floats" TargetMode="External" /><Relationship Id="rId2" Type="http://schemas.openxmlformats.org/officeDocument/2006/relationships/notesSlide" Target="../notesSlides/notesSlide114.xml" /><Relationship Id="rId1" Type="http://schemas.openxmlformats.org/officeDocument/2006/relationships/slideLayout" Target="../slideLayouts/slideLayout5.xml" 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 /><Relationship Id="rId2" Type="http://schemas.openxmlformats.org/officeDocument/2006/relationships/notesSlide" Target="../notesSlides/notesSlide115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00.png" 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 /><Relationship Id="rId2" Type="http://schemas.openxmlformats.org/officeDocument/2006/relationships/notesSlide" Target="../notesSlides/notesSlide116.xml" /><Relationship Id="rId1" Type="http://schemas.openxmlformats.org/officeDocument/2006/relationships/slideLayout" Target="../slideLayouts/slideLayout5.xml" 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 /><Relationship Id="rId1" Type="http://schemas.openxmlformats.org/officeDocument/2006/relationships/slideLayout" Target="../slideLayouts/slideLayout5.xml" 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 /><Relationship Id="rId2" Type="http://schemas.openxmlformats.org/officeDocument/2006/relationships/notesSlide" Target="../notesSlides/notesSlide118.xml" /><Relationship Id="rId1" Type="http://schemas.openxmlformats.org/officeDocument/2006/relationships/slideLayout" Target="../slideLayouts/slideLayout5.xml" 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 /><Relationship Id="rId2" Type="http://schemas.openxmlformats.org/officeDocument/2006/relationships/notesSlide" Target="../notesSlides/notesSlide119.xml" /><Relationship Id="rId1" Type="http://schemas.openxmlformats.org/officeDocument/2006/relationships/slideLayout" Target="../slideLayouts/slideLayout5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5.xml" 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 /><Relationship Id="rId1" Type="http://schemas.openxmlformats.org/officeDocument/2006/relationships/slideLayout" Target="../slideLayouts/slideLayout5.xml" 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 /><Relationship Id="rId1" Type="http://schemas.openxmlformats.org/officeDocument/2006/relationships/slideLayout" Target="../slideLayouts/slideLayout5.xml" 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 /><Relationship Id="rId1" Type="http://schemas.openxmlformats.org/officeDocument/2006/relationships/slideLayout" Target="../slideLayouts/slideLayout5.xml" 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dunew.com/blog/css/posicionamento-relativo-absoluto-static-e-fixed-em-css" TargetMode="External" /><Relationship Id="rId2" Type="http://schemas.openxmlformats.org/officeDocument/2006/relationships/notesSlide" Target="../notesSlides/notesSlide123.xml" /><Relationship Id="rId1" Type="http://schemas.openxmlformats.org/officeDocument/2006/relationships/slideLayout" Target="../slideLayouts/slideLayout5.xml" 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 /><Relationship Id="rId1" Type="http://schemas.openxmlformats.org/officeDocument/2006/relationships/slideLayout" Target="../slideLayouts/slideLayout5.xml" 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dunew.com/blog/css/posicionamento-relativo-absoluto-static-e-fixed-em-css" TargetMode="External" /><Relationship Id="rId2" Type="http://schemas.openxmlformats.org/officeDocument/2006/relationships/notesSlide" Target="../notesSlides/notesSlide125.xml" /><Relationship Id="rId1" Type="http://schemas.openxmlformats.org/officeDocument/2006/relationships/slideLayout" Target="../slideLayouts/slideLayout5.xml" 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 /><Relationship Id="rId2" Type="http://schemas.openxmlformats.org/officeDocument/2006/relationships/notesSlide" Target="../notesSlides/notesSlide126.xml" /><Relationship Id="rId1" Type="http://schemas.openxmlformats.org/officeDocument/2006/relationships/slideLayout" Target="../slideLayouts/slideLayout5.xml" 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 /><Relationship Id="rId1" Type="http://schemas.openxmlformats.org/officeDocument/2006/relationships/slideLayout" Target="../slideLayouts/slideLayout5.xml" 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 /><Relationship Id="rId1" Type="http://schemas.openxmlformats.org/officeDocument/2006/relationships/slideLayout" Target="../slideLayouts/slideLayout5.xml" 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 /><Relationship Id="rId2" Type="http://schemas.openxmlformats.org/officeDocument/2006/relationships/notesSlide" Target="../notesSlides/notesSlide129.xml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5.xml" /><Relationship Id="rId6" Type="http://schemas.openxmlformats.org/officeDocument/2006/relationships/hyperlink" Target="https://www.youtube.com/watch?v=AABqPceCwZk" TargetMode="External" /><Relationship Id="rId5" Type="http://schemas.openxmlformats.org/officeDocument/2006/relationships/image" Target="../media/image32.jpg" /><Relationship Id="rId4" Type="http://schemas.openxmlformats.org/officeDocument/2006/relationships/hyperlink" Target="http://www.youtube.com/watch?v=AABqPceCwZk" TargetMode="External" 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 /><Relationship Id="rId2" Type="http://schemas.openxmlformats.org/officeDocument/2006/relationships/notesSlide" Target="../notesSlides/notesSlide130.xml" /><Relationship Id="rId1" Type="http://schemas.openxmlformats.org/officeDocument/2006/relationships/slideLayout" Target="../slideLayouts/slideLayout5.xml" 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 /><Relationship Id="rId2" Type="http://schemas.openxmlformats.org/officeDocument/2006/relationships/notesSlide" Target="../notesSlides/notesSlide131.xml" /><Relationship Id="rId1" Type="http://schemas.openxmlformats.org/officeDocument/2006/relationships/slideLayout" Target="../slideLayouts/slideLayout5.xml" 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 /><Relationship Id="rId2" Type="http://schemas.openxmlformats.org/officeDocument/2006/relationships/notesSlide" Target="../notesSlides/notesSlide132.xml" /><Relationship Id="rId1" Type="http://schemas.openxmlformats.org/officeDocument/2006/relationships/slideLayout" Target="../slideLayouts/slideLayout5.xml" 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 /><Relationship Id="rId1" Type="http://schemas.openxmlformats.org/officeDocument/2006/relationships/slideLayout" Target="../slideLayouts/slideLayout5.xml" 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 /><Relationship Id="rId2" Type="http://schemas.openxmlformats.org/officeDocument/2006/relationships/notesSlide" Target="../notesSlides/notesSlide134.xml" /><Relationship Id="rId1" Type="http://schemas.openxmlformats.org/officeDocument/2006/relationships/slideLayout" Target="../slideLayouts/slideLayout5.xml" 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 /><Relationship Id="rId1" Type="http://schemas.openxmlformats.org/officeDocument/2006/relationships/slideLayout" Target="../slideLayouts/slideLayout5.xml" 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 /><Relationship Id="rId2" Type="http://schemas.openxmlformats.org/officeDocument/2006/relationships/notesSlide" Target="../notesSlides/notesSlide136.xml" /><Relationship Id="rId1" Type="http://schemas.openxmlformats.org/officeDocument/2006/relationships/slideLayout" Target="../slideLayouts/slideLayout5.xml" 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responsive.asp" TargetMode="External" /><Relationship Id="rId2" Type="http://schemas.openxmlformats.org/officeDocument/2006/relationships/notesSlide" Target="../notesSlides/notesSlide137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09.png" 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 /><Relationship Id="rId2" Type="http://schemas.openxmlformats.org/officeDocument/2006/relationships/notesSlide" Target="../notesSlides/notesSlide138.xml" /><Relationship Id="rId1" Type="http://schemas.openxmlformats.org/officeDocument/2006/relationships/slideLayout" Target="../slideLayouts/slideLayout5.xml" 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 /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34.png" 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 /><Relationship Id="rId2" Type="http://schemas.openxmlformats.org/officeDocument/2006/relationships/notesSlide" Target="../notesSlides/notesSlide140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12.png" 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 /><Relationship Id="rId2" Type="http://schemas.openxmlformats.org/officeDocument/2006/relationships/notesSlide" Target="../notesSlides/notesSlide141.xml" /><Relationship Id="rId1" Type="http://schemas.openxmlformats.org/officeDocument/2006/relationships/slideLayout" Target="../slideLayouts/slideLayout5.xml" 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 /><Relationship Id="rId1" Type="http://schemas.openxmlformats.org/officeDocument/2006/relationships/slideLayout" Target="../slideLayouts/slideLayout5.xml" 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 /><Relationship Id="rId1" Type="http://schemas.openxmlformats.org/officeDocument/2006/relationships/slideLayout" Target="../slideLayouts/slideLayout5.xml" 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 /><Relationship Id="rId1" Type="http://schemas.openxmlformats.org/officeDocument/2006/relationships/slideLayout" Target="../slideLayouts/slideLayout5.xml" 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 /><Relationship Id="rId2" Type="http://schemas.openxmlformats.org/officeDocument/2006/relationships/notesSlide" Target="../notesSlides/notesSlide145.xml" /><Relationship Id="rId1" Type="http://schemas.openxmlformats.org/officeDocument/2006/relationships/slideLayout" Target="../slideLayouts/slideLayout5.xml" /><Relationship Id="rId5" Type="http://schemas.openxmlformats.org/officeDocument/2006/relationships/hyperlink" Target="https://www.w3schools.com/html/tryit.asp?filename=tryhtml_responsive_media_query" TargetMode="External" /><Relationship Id="rId4" Type="http://schemas.openxmlformats.org/officeDocument/2006/relationships/image" Target="../media/image115.png" 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 /><Relationship Id="rId1" Type="http://schemas.openxmlformats.org/officeDocument/2006/relationships/slideLayout" Target="../slideLayouts/slideLayout5.xml" 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 /><Relationship Id="rId1" Type="http://schemas.openxmlformats.org/officeDocument/2006/relationships/slideLayout" Target="../slideLayouts/slideLayout5.xml" 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 /><Relationship Id="rId1" Type="http://schemas.openxmlformats.org/officeDocument/2006/relationships/slideLayout" Target="../slideLayouts/slideLayout5.xml" 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 /><Relationship Id="rId1" Type="http://schemas.openxmlformats.org/officeDocument/2006/relationships/slideLayout" Target="../slideLayouts/slideLayout5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5.xml" 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notesSlide" Target="../notesSlides/notesSlide150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16.png" 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 /><Relationship Id="rId1" Type="http://schemas.openxmlformats.org/officeDocument/2006/relationships/slideLayout" Target="../slideLayouts/slideLayout5.xml" 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 /><Relationship Id="rId2" Type="http://schemas.openxmlformats.org/officeDocument/2006/relationships/notesSlide" Target="../notesSlides/notesSlide152.xml" /><Relationship Id="rId1" Type="http://schemas.openxmlformats.org/officeDocument/2006/relationships/slideLayout" Target="../slideLayouts/slideLayout5.xml" 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 /><Relationship Id="rId2" Type="http://schemas.openxmlformats.org/officeDocument/2006/relationships/notesSlide" Target="../notesSlides/notesSlide153.xml" /><Relationship Id="rId1" Type="http://schemas.openxmlformats.org/officeDocument/2006/relationships/slideLayout" Target="../slideLayouts/slideLayout5.xml" 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 /><Relationship Id="rId2" Type="http://schemas.openxmlformats.org/officeDocument/2006/relationships/notesSlide" Target="../notesSlides/notesSlide154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63.png" 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 /><Relationship Id="rId2" Type="http://schemas.openxmlformats.org/officeDocument/2006/relationships/notesSlide" Target="../notesSlides/notesSlide155.xml" /><Relationship Id="rId1" Type="http://schemas.openxmlformats.org/officeDocument/2006/relationships/slideLayout" Target="../slideLayouts/slideLayout5.xml" /><Relationship Id="rId6" Type="http://schemas.openxmlformats.org/officeDocument/2006/relationships/hyperlink" Target="https://www.canva.com/learn/the-ultimate-guide-to-font-pairing/" TargetMode="External" /><Relationship Id="rId5" Type="http://schemas.openxmlformats.org/officeDocument/2006/relationships/hyperlink" Target="https://fonts.google.com/" TargetMode="External" /><Relationship Id="rId4" Type="http://schemas.openxmlformats.org/officeDocument/2006/relationships/image" Target="../media/image63.png" 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 /><Relationship Id="rId2" Type="http://schemas.openxmlformats.org/officeDocument/2006/relationships/notesSlide" Target="../notesSlides/notesSlide156.xml" /><Relationship Id="rId1" Type="http://schemas.openxmlformats.org/officeDocument/2006/relationships/slideLayout" Target="../slideLayouts/slideLayout5.xml" 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 /><Relationship Id="rId1" Type="http://schemas.openxmlformats.org/officeDocument/2006/relationships/slideLayout" Target="../slideLayouts/slideLayout5.xml" 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 /><Relationship Id="rId2" Type="http://schemas.openxmlformats.org/officeDocument/2006/relationships/notesSlide" Target="../notesSlides/notesSlide158.xml" /><Relationship Id="rId1" Type="http://schemas.openxmlformats.org/officeDocument/2006/relationships/slideLayout" Target="../slideLayouts/slideLayout5.xml" 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 /><Relationship Id="rId2" Type="http://schemas.openxmlformats.org/officeDocument/2006/relationships/notesSlide" Target="../notesSlides/notesSlide159.xml" /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5.xml" 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 /><Relationship Id="rId2" Type="http://schemas.openxmlformats.org/officeDocument/2006/relationships/notesSlide" Target="../notesSlides/notesSlide160.xml" /><Relationship Id="rId1" Type="http://schemas.openxmlformats.org/officeDocument/2006/relationships/slideLayout" Target="../slideLayouts/slideLayout5.xml" 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 /><Relationship Id="rId2" Type="http://schemas.openxmlformats.org/officeDocument/2006/relationships/notesSlide" Target="../notesSlides/notesSlide161.xml" /><Relationship Id="rId1" Type="http://schemas.openxmlformats.org/officeDocument/2006/relationships/slideLayout" Target="../slideLayouts/slideLayout5.xml" 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 /><Relationship Id="rId2" Type="http://schemas.openxmlformats.org/officeDocument/2006/relationships/notesSlide" Target="../notesSlides/notesSlide162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26.png" /><Relationship Id="rId5" Type="http://schemas.openxmlformats.org/officeDocument/2006/relationships/image" Target="../media/image125.png" /><Relationship Id="rId4" Type="http://schemas.openxmlformats.org/officeDocument/2006/relationships/image" Target="../media/image124.png" 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 /><Relationship Id="rId1" Type="http://schemas.openxmlformats.org/officeDocument/2006/relationships/slideLayout" Target="../slideLayouts/slideLayout5.xml" 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ceitoideal.com.br/blog/identidade-visual/dicas-de-diagramacao-para-nao-designers.html" TargetMode="External" /><Relationship Id="rId2" Type="http://schemas.openxmlformats.org/officeDocument/2006/relationships/notesSlide" Target="../notesSlides/notesSlide164.xml" /><Relationship Id="rId1" Type="http://schemas.openxmlformats.org/officeDocument/2006/relationships/slideLayout" Target="../slideLayouts/slideLayout5.xml" 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 /><Relationship Id="rId2" Type="http://schemas.openxmlformats.org/officeDocument/2006/relationships/notesSlide" Target="../notesSlides/notesSlide165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63.png" 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 /><Relationship Id="rId2" Type="http://schemas.openxmlformats.org/officeDocument/2006/relationships/notesSlide" Target="../notesSlides/notesSlide166.xml" /><Relationship Id="rId1" Type="http://schemas.openxmlformats.org/officeDocument/2006/relationships/slideLayout" Target="../slideLayouts/slideLayout5.xml" 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 /><Relationship Id="rId2" Type="http://schemas.openxmlformats.org/officeDocument/2006/relationships/notesSlide" Target="../notesSlides/notesSlide167.xml" /><Relationship Id="rId1" Type="http://schemas.openxmlformats.org/officeDocument/2006/relationships/slideLayout" Target="../slideLayouts/slideLayout5.xml" 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 /><Relationship Id="rId2" Type="http://schemas.openxmlformats.org/officeDocument/2006/relationships/notesSlide" Target="../notesSlides/notesSlide168.xml" /><Relationship Id="rId1" Type="http://schemas.openxmlformats.org/officeDocument/2006/relationships/slideLayout" Target="../slideLayouts/slideLayout5.xml" 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 /><Relationship Id="rId1" Type="http://schemas.openxmlformats.org/officeDocument/2006/relationships/slideLayout" Target="../slideLayouts/slideLayout5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39.png" /><Relationship Id="rId4" Type="http://schemas.openxmlformats.org/officeDocument/2006/relationships/image" Target="../media/image38.png" 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 /><Relationship Id="rId2" Type="http://schemas.openxmlformats.org/officeDocument/2006/relationships/notesSlide" Target="../notesSlides/notesSlide170.xml" /><Relationship Id="rId1" Type="http://schemas.openxmlformats.org/officeDocument/2006/relationships/slideLayout" Target="../slideLayouts/slideLayout5.xml" 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 /><Relationship Id="rId2" Type="http://schemas.openxmlformats.org/officeDocument/2006/relationships/notesSlide" Target="../notesSlides/notesSlide171.xml" /><Relationship Id="rId1" Type="http://schemas.openxmlformats.org/officeDocument/2006/relationships/slideLayout" Target="../slideLayouts/slideLayout5.xml" 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 /><Relationship Id="rId2" Type="http://schemas.openxmlformats.org/officeDocument/2006/relationships/notesSlide" Target="../notesSlides/notesSlide172.xml" /><Relationship Id="rId1" Type="http://schemas.openxmlformats.org/officeDocument/2006/relationships/slideLayout" Target="../slideLayouts/slideLayout5.xml" 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 /><Relationship Id="rId2" Type="http://schemas.openxmlformats.org/officeDocument/2006/relationships/notesSlide" Target="../notesSlides/notesSlide173.xml" /><Relationship Id="rId1" Type="http://schemas.openxmlformats.org/officeDocument/2006/relationships/slideLayout" Target="../slideLayouts/slideLayout5.xml" 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gif" /><Relationship Id="rId2" Type="http://schemas.openxmlformats.org/officeDocument/2006/relationships/notesSlide" Target="../notesSlides/notesSlide174.xml" /><Relationship Id="rId1" Type="http://schemas.openxmlformats.org/officeDocument/2006/relationships/slideLayout" Target="../slideLayouts/slideLayout5.xml" 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 /><Relationship Id="rId2" Type="http://schemas.openxmlformats.org/officeDocument/2006/relationships/notesSlide" Target="../notesSlides/notesSlide175.xml" /><Relationship Id="rId1" Type="http://schemas.openxmlformats.org/officeDocument/2006/relationships/slideLayout" Target="../slideLayouts/slideLayout5.xml" 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 /><Relationship Id="rId2" Type="http://schemas.openxmlformats.org/officeDocument/2006/relationships/notesSlide" Target="../notesSlides/notesSlide176.xml" /><Relationship Id="rId1" Type="http://schemas.openxmlformats.org/officeDocument/2006/relationships/slideLayout" Target="../slideLayouts/slideLayout5.xml" 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 /><Relationship Id="rId2" Type="http://schemas.openxmlformats.org/officeDocument/2006/relationships/notesSlide" Target="../notesSlides/notesSlide177.xml" /><Relationship Id="rId1" Type="http://schemas.openxmlformats.org/officeDocument/2006/relationships/slideLayout" Target="../slideLayouts/slideLayout5.xml" 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 /><Relationship Id="rId2" Type="http://schemas.openxmlformats.org/officeDocument/2006/relationships/notesSlide" Target="../notesSlides/notesSlide178.xml" /><Relationship Id="rId1" Type="http://schemas.openxmlformats.org/officeDocument/2006/relationships/slideLayout" Target="../slideLayouts/slideLayout5.xml" 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 /><Relationship Id="rId2" Type="http://schemas.openxmlformats.org/officeDocument/2006/relationships/notesSlide" Target="../notesSlides/notesSlide179.xml" /><Relationship Id="rId1" Type="http://schemas.openxmlformats.org/officeDocument/2006/relationships/slideLayout" Target="../slideLayouts/slideLayout5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5.xml" 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 /><Relationship Id="rId2" Type="http://schemas.openxmlformats.org/officeDocument/2006/relationships/notesSlide" Target="../notesSlides/notesSlide180.xml" /><Relationship Id="rId1" Type="http://schemas.openxmlformats.org/officeDocument/2006/relationships/slideLayout" Target="../slideLayouts/slideLayout5.xml" 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gif" /><Relationship Id="rId2" Type="http://schemas.openxmlformats.org/officeDocument/2006/relationships/notesSlide" Target="../notesSlides/notesSlide181.xml" /><Relationship Id="rId1" Type="http://schemas.openxmlformats.org/officeDocument/2006/relationships/slideLayout" Target="../slideLayouts/slideLayout5.xml" 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 /><Relationship Id="rId2" Type="http://schemas.openxmlformats.org/officeDocument/2006/relationships/notesSlide" Target="../notesSlides/notesSlide182.xml" /><Relationship Id="rId1" Type="http://schemas.openxmlformats.org/officeDocument/2006/relationships/slideLayout" Target="../slideLayouts/slideLayout5.xml" 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 /><Relationship Id="rId1" Type="http://schemas.openxmlformats.org/officeDocument/2006/relationships/slideLayout" Target="../slideLayouts/slideLayout5.xml" 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3.weforum.org/docs/WEF_Future_of_Jobs_2018.pdf" TargetMode="External" /><Relationship Id="rId2" Type="http://schemas.openxmlformats.org/officeDocument/2006/relationships/notesSlide" Target="../notesSlides/notesSlide184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41.png" 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 /><Relationship Id="rId2" Type="http://schemas.openxmlformats.org/officeDocument/2006/relationships/notesSlide" Target="../notesSlides/notesSlide185.xml" /><Relationship Id="rId1" Type="http://schemas.openxmlformats.org/officeDocument/2006/relationships/slideLayout" Target="../slideLayouts/slideLayout5.xml" 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 /><Relationship Id="rId7" Type="http://schemas.openxmlformats.org/officeDocument/2006/relationships/image" Target="../media/image146.png" /><Relationship Id="rId2" Type="http://schemas.openxmlformats.org/officeDocument/2006/relationships/notesSlide" Target="../notesSlides/notesSlide186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145.png" /><Relationship Id="rId5" Type="http://schemas.openxmlformats.org/officeDocument/2006/relationships/image" Target="../media/image23.png" /><Relationship Id="rId4" Type="http://schemas.openxmlformats.org/officeDocument/2006/relationships/image" Target="../media/image144.png" 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 /><Relationship Id="rId1" Type="http://schemas.openxmlformats.org/officeDocument/2006/relationships/slideLayout" Target="../slideLayouts/slideLayout5.xml" 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 /><Relationship Id="rId2" Type="http://schemas.openxmlformats.org/officeDocument/2006/relationships/notesSlide" Target="../notesSlides/notesSlide188.xml" /><Relationship Id="rId1" Type="http://schemas.openxmlformats.org/officeDocument/2006/relationships/slideLayout" Target="../slideLayouts/slideLayout5.xml" 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 /><Relationship Id="rId2" Type="http://schemas.openxmlformats.org/officeDocument/2006/relationships/notesSlide" Target="../notesSlides/notesSlide189.xml" /><Relationship Id="rId1" Type="http://schemas.openxmlformats.org/officeDocument/2006/relationships/slideLayout" Target="../slideLayouts/slideLayout5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5.xml" /><Relationship Id="rId4" Type="http://schemas.openxmlformats.org/officeDocument/2006/relationships/hyperlink" Target="https://www.w3.org/History/19921103-hypertext/hypertext/WWW/TheProject.html" TargetMode="External" 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 /><Relationship Id="rId2" Type="http://schemas.openxmlformats.org/officeDocument/2006/relationships/notesSlide" Target="../notesSlides/notesSlide190.xml" /><Relationship Id="rId1" Type="http://schemas.openxmlformats.org/officeDocument/2006/relationships/slideLayout" Target="../slideLayouts/slideLayout5.xml" 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 /><Relationship Id="rId2" Type="http://schemas.openxmlformats.org/officeDocument/2006/relationships/notesSlide" Target="../notesSlides/notesSlide191.xml" /><Relationship Id="rId1" Type="http://schemas.openxmlformats.org/officeDocument/2006/relationships/slideLayout" Target="../slideLayouts/slideLayout5.xml" 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 /><Relationship Id="rId2" Type="http://schemas.openxmlformats.org/officeDocument/2006/relationships/notesSlide" Target="../notesSlides/notesSlide192.xml" /><Relationship Id="rId1" Type="http://schemas.openxmlformats.org/officeDocument/2006/relationships/slideLayout" Target="../slideLayouts/slideLayout5.xml" 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 /><Relationship Id="rId2" Type="http://schemas.openxmlformats.org/officeDocument/2006/relationships/notesSlide" Target="../notesSlides/notesSlide193.xml" /><Relationship Id="rId1" Type="http://schemas.openxmlformats.org/officeDocument/2006/relationships/slideLayout" Target="../slideLayouts/slideLayout5.xml" 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 /><Relationship Id="rId2" Type="http://schemas.openxmlformats.org/officeDocument/2006/relationships/notesSlide" Target="../notesSlides/notesSlide194.xml" /><Relationship Id="rId1" Type="http://schemas.openxmlformats.org/officeDocument/2006/relationships/slideLayout" Target="../slideLayouts/slideLayout5.xml" 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 /><Relationship Id="rId2" Type="http://schemas.openxmlformats.org/officeDocument/2006/relationships/notesSlide" Target="../notesSlides/notesSlide195.xml" /><Relationship Id="rId1" Type="http://schemas.openxmlformats.org/officeDocument/2006/relationships/slideLayout" Target="../slideLayouts/slideLayout5.xml" 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 /><Relationship Id="rId2" Type="http://schemas.openxmlformats.org/officeDocument/2006/relationships/notesSlide" Target="../notesSlides/notesSlide196.xml" /><Relationship Id="rId1" Type="http://schemas.openxmlformats.org/officeDocument/2006/relationships/slideLayout" Target="../slideLayouts/slideLayout5.xml" 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 /><Relationship Id="rId2" Type="http://schemas.openxmlformats.org/officeDocument/2006/relationships/notesSlide" Target="../notesSlides/notesSlide197.xml" /><Relationship Id="rId1" Type="http://schemas.openxmlformats.org/officeDocument/2006/relationships/slideLayout" Target="../slideLayouts/slideLayout5.xml" 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 /><Relationship Id="rId2" Type="http://schemas.openxmlformats.org/officeDocument/2006/relationships/notesSlide" Target="../notesSlides/notesSlide198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63.png" 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erecN5Lrk6s" TargetMode="External" /><Relationship Id="rId2" Type="http://schemas.openxmlformats.org/officeDocument/2006/relationships/notesSlide" Target="../notesSlides/notesSlide199.xml" /><Relationship Id="rId1" Type="http://schemas.openxmlformats.org/officeDocument/2006/relationships/slideLayout" Target="../slideLayouts/slideLayout1.xml" /><Relationship Id="rId5" Type="http://schemas.openxmlformats.org/officeDocument/2006/relationships/hyperlink" Target="https://www.youtube.com/watch?v=erecN5Lrk6s" TargetMode="External" /><Relationship Id="rId4" Type="http://schemas.openxmlformats.org/officeDocument/2006/relationships/image" Target="../media/image158.jp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5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5.xml" /><Relationship Id="rId6" Type="http://schemas.openxmlformats.org/officeDocument/2006/relationships/image" Target="../media/image44.png" /><Relationship Id="rId5" Type="http://schemas.openxmlformats.org/officeDocument/2006/relationships/image" Target="../media/image43.png" /><Relationship Id="rId4" Type="http://schemas.openxmlformats.org/officeDocument/2006/relationships/hyperlink" Target="https://www.afternerd.com/blog/python-http-server/" TargetMode="External" 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 /><Relationship Id="rId2" Type="http://schemas.openxmlformats.org/officeDocument/2006/relationships/notesSlide" Target="../notesSlides/notesSlide200.xml" /><Relationship Id="rId1" Type="http://schemas.openxmlformats.org/officeDocument/2006/relationships/slideLayout" Target="../slideLayouts/slideLayout5.xml" 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gif" /><Relationship Id="rId2" Type="http://schemas.openxmlformats.org/officeDocument/2006/relationships/notesSlide" Target="../notesSlides/notesSlide201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60.jpg" 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 /><Relationship Id="rId2" Type="http://schemas.openxmlformats.org/officeDocument/2006/relationships/notesSlide" Target="../notesSlides/notesSlide202.xml" /><Relationship Id="rId1" Type="http://schemas.openxmlformats.org/officeDocument/2006/relationships/slideLayout" Target="../slideLayouts/slideLayout5.xml" 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 /><Relationship Id="rId1" Type="http://schemas.openxmlformats.org/officeDocument/2006/relationships/slideLayout" Target="../slideLayouts/slideLayout5.xml" 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 /><Relationship Id="rId2" Type="http://schemas.openxmlformats.org/officeDocument/2006/relationships/notesSlide" Target="../notesSlides/notesSlide204.xml" /><Relationship Id="rId1" Type="http://schemas.openxmlformats.org/officeDocument/2006/relationships/slideLayout" Target="../slideLayouts/slideLayout38.xml" /><Relationship Id="rId4" Type="http://schemas.openxmlformats.org/officeDocument/2006/relationships/image" Target="../media/image163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5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5.xml" /><Relationship Id="rId5" Type="http://schemas.openxmlformats.org/officeDocument/2006/relationships/image" Target="../media/image48.png" /><Relationship Id="rId4" Type="http://schemas.openxmlformats.org/officeDocument/2006/relationships/image" Target="../media/image47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5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5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5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5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5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5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6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5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5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5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minecraft.net/hour-of-code" TargetMode="External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58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5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5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5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5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5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63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7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5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5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5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5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5.xml" 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script.asp" TargetMode="External" /><Relationship Id="rId3" Type="http://schemas.openxmlformats.org/officeDocument/2006/relationships/hyperlink" Target="https://www.w3schools.com/tags/tag_title.asp" TargetMode="External" /><Relationship Id="rId7" Type="http://schemas.openxmlformats.org/officeDocument/2006/relationships/hyperlink" Target="https://www.w3schools.com/tags/tag_meta.asp" TargetMode="External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5.xml" /><Relationship Id="rId6" Type="http://schemas.openxmlformats.org/officeDocument/2006/relationships/hyperlink" Target="https://www.w3schools.com/tags/tag_link.asp" TargetMode="External" /><Relationship Id="rId5" Type="http://schemas.openxmlformats.org/officeDocument/2006/relationships/hyperlink" Target="https://www.w3schools.com/tags/tag_base.asp" TargetMode="External" /><Relationship Id="rId4" Type="http://schemas.openxmlformats.org/officeDocument/2006/relationships/hyperlink" Target="https://www.w3schools.com/tags/tag_style.asp" TargetMode="External" /><Relationship Id="rId9" Type="http://schemas.openxmlformats.org/officeDocument/2006/relationships/hyperlink" Target="https://www.w3schools.com/tags/tag_noscript.asp" TargetMode="External" 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5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5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5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8.xml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5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5.xml" 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5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5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" TargetMode="External" /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5.xml" 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5.xml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5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 /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5.xml" /><Relationship Id="rId4" Type="http://schemas.openxmlformats.org/officeDocument/2006/relationships/hyperlink" Target="https://images.pexels.com/photos/1266446/pexels-photo-1266446.jpeg" TargetMode="External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 /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5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 /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9.xml" /><Relationship Id="rId4" Type="http://schemas.openxmlformats.org/officeDocument/2006/relationships/image" Target="../media/image26.png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 /><Relationship Id="rId2" Type="http://schemas.openxmlformats.org/officeDocument/2006/relationships/notesSlide" Target="../notesSlides/notesSlide60.xml" /><Relationship Id="rId1" Type="http://schemas.openxmlformats.org/officeDocument/2006/relationships/slideLayout" Target="../slideLayouts/slideLayout5.xml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 /><Relationship Id="rId2" Type="http://schemas.openxmlformats.org/officeDocument/2006/relationships/notesSlide" Target="../notesSlides/notesSlide61.xml" /><Relationship Id="rId1" Type="http://schemas.openxmlformats.org/officeDocument/2006/relationships/slideLayout" Target="../slideLayouts/slideLayout5.xml" 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 /><Relationship Id="rId2" Type="http://schemas.openxmlformats.org/officeDocument/2006/relationships/notesSlide" Target="../notesSlides/notesSlide62.xml" /><Relationship Id="rId1" Type="http://schemas.openxmlformats.org/officeDocument/2006/relationships/slideLayout" Target="../slideLayouts/slideLayout5.xml" 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 /><Relationship Id="rId2" Type="http://schemas.openxmlformats.org/officeDocument/2006/relationships/notesSlide" Target="../notesSlides/notesSlide63.xml" /><Relationship Id="rId1" Type="http://schemas.openxmlformats.org/officeDocument/2006/relationships/slideLayout" Target="../slideLayouts/slideLayout5.xml" 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 /><Relationship Id="rId1" Type="http://schemas.openxmlformats.org/officeDocument/2006/relationships/slideLayout" Target="../slideLayouts/slideLayout5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 /><Relationship Id="rId2" Type="http://schemas.openxmlformats.org/officeDocument/2006/relationships/notesSlide" Target="../notesSlides/notesSlide65.xml" /><Relationship Id="rId1" Type="http://schemas.openxmlformats.org/officeDocument/2006/relationships/slideLayout" Target="../slideLayouts/slideLayout5.xml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 /><Relationship Id="rId2" Type="http://schemas.openxmlformats.org/officeDocument/2006/relationships/notesSlide" Target="../notesSlides/notesSlide66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63.png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 /><Relationship Id="rId2" Type="http://schemas.openxmlformats.org/officeDocument/2006/relationships/notesSlide" Target="../notesSlides/notesSlide67.xml" /><Relationship Id="rId1" Type="http://schemas.openxmlformats.org/officeDocument/2006/relationships/slideLayout" Target="../slideLayouts/slideLayout5.xml" 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 /><Relationship Id="rId1" Type="http://schemas.openxmlformats.org/officeDocument/2006/relationships/slideLayout" Target="../slideLayouts/slideLayout5.xml" 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VuhzaZVMQA" TargetMode="Externa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9.xml" /><Relationship Id="rId4" Type="http://schemas.openxmlformats.org/officeDocument/2006/relationships/image" Target="../media/image27.jpg" 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nacoesunidas.org/pos2015/agenda2030/" TargetMode="External" /><Relationship Id="rId2" Type="http://schemas.openxmlformats.org/officeDocument/2006/relationships/notesSlide" Target="../notesSlides/notesSlide70.xml" /><Relationship Id="rId1" Type="http://schemas.openxmlformats.org/officeDocument/2006/relationships/slideLayout" Target="../slideLayouts/slideLayout5.xml" 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 /><Relationship Id="rId2" Type="http://schemas.openxmlformats.org/officeDocument/2006/relationships/notesSlide" Target="../notesSlides/notesSlide71.xml" /><Relationship Id="rId1" Type="http://schemas.openxmlformats.org/officeDocument/2006/relationships/slideLayout" Target="../slideLayouts/slideLayout5.xml" 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 /><Relationship Id="rId1" Type="http://schemas.openxmlformats.org/officeDocument/2006/relationships/slideLayout" Target="../slideLayouts/slideLayout5.xml" 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 /><Relationship Id="rId2" Type="http://schemas.openxmlformats.org/officeDocument/2006/relationships/notesSlide" Target="../notesSlides/notesSlide73.xml" /><Relationship Id="rId1" Type="http://schemas.openxmlformats.org/officeDocument/2006/relationships/slideLayout" Target="../slideLayouts/slideLayout5.xml" 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 /><Relationship Id="rId2" Type="http://schemas.openxmlformats.org/officeDocument/2006/relationships/notesSlide" Target="../notesSlides/notesSlide74.xml" /><Relationship Id="rId1" Type="http://schemas.openxmlformats.org/officeDocument/2006/relationships/slideLayout" Target="../slideLayouts/slideLayout5.xml" 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 /><Relationship Id="rId2" Type="http://schemas.openxmlformats.org/officeDocument/2006/relationships/notesSlide" Target="../notesSlides/notesSlide75.xml" /><Relationship Id="rId1" Type="http://schemas.openxmlformats.org/officeDocument/2006/relationships/slideLayout" Target="../slideLayouts/slideLayout5.xml" 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 /><Relationship Id="rId2" Type="http://schemas.openxmlformats.org/officeDocument/2006/relationships/notesSlide" Target="../notesSlides/notesSlide76.xml" /><Relationship Id="rId1" Type="http://schemas.openxmlformats.org/officeDocument/2006/relationships/slideLayout" Target="../slideLayouts/slideLayout5.xml" 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 /><Relationship Id="rId2" Type="http://schemas.openxmlformats.org/officeDocument/2006/relationships/notesSlide" Target="../notesSlides/notesSlide77.xml" /><Relationship Id="rId1" Type="http://schemas.openxmlformats.org/officeDocument/2006/relationships/slideLayout" Target="../slideLayouts/slideLayout5.xml" 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 /><Relationship Id="rId2" Type="http://schemas.openxmlformats.org/officeDocument/2006/relationships/notesSlide" Target="../notesSlides/notesSlide78.xml" /><Relationship Id="rId1" Type="http://schemas.openxmlformats.org/officeDocument/2006/relationships/slideLayout" Target="../slideLayouts/slideLayout5.xml" 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 /><Relationship Id="rId2" Type="http://schemas.openxmlformats.org/officeDocument/2006/relationships/notesSlide" Target="../notesSlides/notesSlide79.xml" /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9.xml" /><Relationship Id="rId4" Type="http://schemas.openxmlformats.org/officeDocument/2006/relationships/image" Target="../media/image29.png" 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 /><Relationship Id="rId2" Type="http://schemas.openxmlformats.org/officeDocument/2006/relationships/notesSlide" Target="../notesSlides/notesSlide80.xml" /><Relationship Id="rId1" Type="http://schemas.openxmlformats.org/officeDocument/2006/relationships/slideLayout" Target="../slideLayouts/slideLayout5.xml" 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 /><Relationship Id="rId2" Type="http://schemas.openxmlformats.org/officeDocument/2006/relationships/notesSlide" Target="../notesSlides/notesSlide81.xml" /><Relationship Id="rId1" Type="http://schemas.openxmlformats.org/officeDocument/2006/relationships/slideLayout" Target="../slideLayouts/slideLayout5.xml" 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 /><Relationship Id="rId2" Type="http://schemas.openxmlformats.org/officeDocument/2006/relationships/notesSlide" Target="../notesSlides/notesSlide82.xml" /><Relationship Id="rId1" Type="http://schemas.openxmlformats.org/officeDocument/2006/relationships/slideLayout" Target="../slideLayouts/slideLayout5.xml" 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 /><Relationship Id="rId1" Type="http://schemas.openxmlformats.org/officeDocument/2006/relationships/slideLayout" Target="../slideLayouts/slideLayout5.xml" 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 /><Relationship Id="rId2" Type="http://schemas.openxmlformats.org/officeDocument/2006/relationships/notesSlide" Target="../notesSlides/notesSlide84.xml" /><Relationship Id="rId1" Type="http://schemas.openxmlformats.org/officeDocument/2006/relationships/slideLayout" Target="../slideLayouts/slideLayout5.xml" 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 /><Relationship Id="rId2" Type="http://schemas.openxmlformats.org/officeDocument/2006/relationships/notesSlide" Target="../notesSlides/notesSlide85.xml" /><Relationship Id="rId1" Type="http://schemas.openxmlformats.org/officeDocument/2006/relationships/slideLayout" Target="../slideLayouts/slideLayout5.xml" 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 /><Relationship Id="rId2" Type="http://schemas.openxmlformats.org/officeDocument/2006/relationships/notesSlide" Target="../notesSlides/notesSlide86.xml" /><Relationship Id="rId1" Type="http://schemas.openxmlformats.org/officeDocument/2006/relationships/slideLayout" Target="../slideLayouts/slideLayout5.xml" 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 /><Relationship Id="rId2" Type="http://schemas.openxmlformats.org/officeDocument/2006/relationships/notesSlide" Target="../notesSlides/notesSlide87.xml" /><Relationship Id="rId1" Type="http://schemas.openxmlformats.org/officeDocument/2006/relationships/slideLayout" Target="../slideLayouts/slideLayout5.xml" 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 /><Relationship Id="rId2" Type="http://schemas.openxmlformats.org/officeDocument/2006/relationships/notesSlide" Target="../notesSlides/notesSlide88.xml" /><Relationship Id="rId1" Type="http://schemas.openxmlformats.org/officeDocument/2006/relationships/slideLayout" Target="../slideLayouts/slideLayout5.xml" 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 /><Relationship Id="rId2" Type="http://schemas.openxmlformats.org/officeDocument/2006/relationships/notesSlide" Target="../notesSlides/notesSlide89.xml" /><Relationship Id="rId1" Type="http://schemas.openxmlformats.org/officeDocument/2006/relationships/slideLayout" Target="../slideLayouts/slideLayout5.xml" /><Relationship Id="rId5" Type="http://schemas.openxmlformats.org/officeDocument/2006/relationships/hyperlink" Target="https://www.flaticon.com/" TargetMode="External" /><Relationship Id="rId4" Type="http://schemas.openxmlformats.org/officeDocument/2006/relationships/hyperlink" Target="https://www.pexels.com/" TargetMode="Externa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5.xml" 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 /><Relationship Id="rId2" Type="http://schemas.openxmlformats.org/officeDocument/2006/relationships/notesSlide" Target="../notesSlides/notesSlide90.xml" /><Relationship Id="rId1" Type="http://schemas.openxmlformats.org/officeDocument/2006/relationships/slideLayout" Target="../slideLayouts/slideLayout5.xml" /><Relationship Id="rId5" Type="http://schemas.openxmlformats.org/officeDocument/2006/relationships/hyperlink" Target="https://www.w3schools.com/tags/tag_hn.asp" TargetMode="External" /><Relationship Id="rId4" Type="http://schemas.openxmlformats.org/officeDocument/2006/relationships/image" Target="../media/image63.png" 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 /><Relationship Id="rId2" Type="http://schemas.openxmlformats.org/officeDocument/2006/relationships/notesSlide" Target="../notesSlides/notesSlide91.xml" /><Relationship Id="rId1" Type="http://schemas.openxmlformats.org/officeDocument/2006/relationships/slideLayout" Target="../slideLayouts/slideLayout5.xml" 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 /><Relationship Id="rId2" Type="http://schemas.openxmlformats.org/officeDocument/2006/relationships/notesSlide" Target="../notesSlides/notesSlide92.xml" /><Relationship Id="rId1" Type="http://schemas.openxmlformats.org/officeDocument/2006/relationships/slideLayout" Target="../slideLayouts/slideLayout5.xml" 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 /><Relationship Id="rId2" Type="http://schemas.openxmlformats.org/officeDocument/2006/relationships/notesSlide" Target="../notesSlides/notesSlide93.xml" /><Relationship Id="rId1" Type="http://schemas.openxmlformats.org/officeDocument/2006/relationships/slideLayout" Target="../slideLayouts/slideLayout5.xml" 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 /><Relationship Id="rId1" Type="http://schemas.openxmlformats.org/officeDocument/2006/relationships/slideLayout" Target="../slideLayouts/slideLayout5.xml" 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 /><Relationship Id="rId1" Type="http://schemas.openxmlformats.org/officeDocument/2006/relationships/slideLayout" Target="../slideLayouts/slideLayout5.xml" 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 /><Relationship Id="rId1" Type="http://schemas.openxmlformats.org/officeDocument/2006/relationships/slideLayout" Target="../slideLayouts/slideLayout5.xml" 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 /><Relationship Id="rId1" Type="http://schemas.openxmlformats.org/officeDocument/2006/relationships/slideLayout" Target="../slideLayouts/slideLayout5.xml" 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 /><Relationship Id="rId1" Type="http://schemas.openxmlformats.org/officeDocument/2006/relationships/slideLayout" Target="../slideLayouts/slideLayout5.xml" 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2912a5c198b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9144000" cy="514351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912a5c198b_0_96"/>
          <p:cNvSpPr txBox="1"/>
          <p:nvPr/>
        </p:nvSpPr>
        <p:spPr>
          <a:xfrm>
            <a:off x="195881" y="152388"/>
            <a:ext cx="50604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3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</a:t>
            </a:r>
            <a:endParaRPr sz="35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35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pt-BR" sz="5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MEU PRIMEIRO SITE - 2024</a:t>
            </a:r>
            <a:endParaRPr sz="5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5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g2912a5c198b_0_96"/>
          <p:cNvSpPr txBox="1"/>
          <p:nvPr/>
        </p:nvSpPr>
        <p:spPr>
          <a:xfrm>
            <a:off x="58675" y="4671750"/>
            <a:ext cx="2934300" cy="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1500" b="0" i="1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#UmMundodePossibilidades</a:t>
            </a:r>
            <a:endParaRPr sz="1500" b="0" i="1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g2912a5c198b_0_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93150" y="4056275"/>
            <a:ext cx="813974" cy="8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912a5c198b_0_96"/>
          <p:cNvPicPr preferRelativeResize="0"/>
          <p:nvPr/>
        </p:nvPicPr>
        <p:blipFill rotWithShape="1">
          <a:blip r:embed="rId5">
            <a:alphaModFix/>
          </a:blip>
          <a:srcRect t="29352" b="26930"/>
          <a:stretch/>
        </p:blipFill>
        <p:spPr>
          <a:xfrm>
            <a:off x="6010556" y="4098275"/>
            <a:ext cx="1809421" cy="79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912a5c198b_0_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5288" y="4098275"/>
            <a:ext cx="1582044" cy="7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912a5c198b_0_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5828" y="3564547"/>
            <a:ext cx="1858526" cy="185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0a45d8e903_0_1161"/>
          <p:cNvSpPr/>
          <p:nvPr/>
        </p:nvSpPr>
        <p:spPr>
          <a:xfrm>
            <a:off x="533325" y="1188600"/>
            <a:ext cx="81066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0a45d8e903_0_1161"/>
          <p:cNvSpPr txBox="1"/>
          <p:nvPr/>
        </p:nvSpPr>
        <p:spPr>
          <a:xfrm>
            <a:off x="7709225" y="2685650"/>
            <a:ext cx="698700" cy="17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pt-BR" sz="12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2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g30a45d8e903_0_1161"/>
          <p:cNvSpPr txBox="1"/>
          <p:nvPr/>
        </p:nvSpPr>
        <p:spPr>
          <a:xfrm>
            <a:off x="6106499" y="3340850"/>
            <a:ext cx="18300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6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aula</a:t>
            </a:r>
            <a:endParaRPr sz="6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4" name="Google Shape;344;g30a45d8e903_0_1161"/>
          <p:cNvSpPr txBox="1"/>
          <p:nvPr/>
        </p:nvSpPr>
        <p:spPr>
          <a:xfrm>
            <a:off x="702175" y="202990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Internet</a:t>
            </a:r>
            <a:endParaRPr sz="3000" b="0" i="0" u="none" strike="noStrike" cap="none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5" name="Google Shape;345;g30a45d8e903_0_1161"/>
          <p:cNvSpPr txBox="1"/>
          <p:nvPr/>
        </p:nvSpPr>
        <p:spPr>
          <a:xfrm>
            <a:off x="654325" y="3340850"/>
            <a:ext cx="33276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Semana 1</a:t>
            </a:r>
            <a:endParaRPr sz="16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Duração: 2 horas e 30 minutos</a:t>
            </a:r>
            <a:endParaRPr sz="16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46" name="Google Shape;346;g30a45d8e903_0_1161"/>
          <p:cNvSpPr txBox="1"/>
          <p:nvPr/>
        </p:nvSpPr>
        <p:spPr>
          <a:xfrm>
            <a:off x="702175" y="952275"/>
            <a:ext cx="69546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Meu Primeiro Site</a:t>
            </a: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2912a5c198b_0_1094"/>
          <p:cNvSpPr/>
          <p:nvPr/>
        </p:nvSpPr>
        <p:spPr>
          <a:xfrm>
            <a:off x="530125" y="1220600"/>
            <a:ext cx="53817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g2912a5c198b_0_1094"/>
          <p:cNvSpPr/>
          <p:nvPr/>
        </p:nvSpPr>
        <p:spPr>
          <a:xfrm>
            <a:off x="530125" y="1220600"/>
            <a:ext cx="53817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g2912a5c198b_0_1094"/>
          <p:cNvSpPr txBox="1"/>
          <p:nvPr/>
        </p:nvSpPr>
        <p:spPr>
          <a:xfrm>
            <a:off x="515896" y="1195300"/>
            <a:ext cx="14796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Navegador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1" name="Google Shape;1191;g2912a5c198b_0_1094"/>
          <p:cNvSpPr txBox="1"/>
          <p:nvPr/>
        </p:nvSpPr>
        <p:spPr>
          <a:xfrm>
            <a:off x="377729" y="14089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text-align: right;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2" name="Google Shape;1192;g2912a5c198b_0_1094"/>
          <p:cNvSpPr/>
          <p:nvPr/>
        </p:nvSpPr>
        <p:spPr>
          <a:xfrm>
            <a:off x="663750" y="1701200"/>
            <a:ext cx="2533800" cy="18468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 Mundo!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3" name="Google Shape;1193;g2912a5c198b_0_1094"/>
          <p:cNvSpPr/>
          <p:nvPr/>
        </p:nvSpPr>
        <p:spPr>
          <a:xfrm>
            <a:off x="5996074" y="1220600"/>
            <a:ext cx="27045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g2912a5c198b_0_1094"/>
          <p:cNvSpPr txBox="1"/>
          <p:nvPr/>
        </p:nvSpPr>
        <p:spPr>
          <a:xfrm>
            <a:off x="5989901" y="1195300"/>
            <a:ext cx="28593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estilo.css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5" name="Google Shape;1195;g2912a5c198b_0_1094"/>
          <p:cNvSpPr/>
          <p:nvPr/>
        </p:nvSpPr>
        <p:spPr>
          <a:xfrm>
            <a:off x="6004131" y="1220600"/>
            <a:ext cx="26841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g2912a5c198b_0_1094"/>
          <p:cNvSpPr txBox="1"/>
          <p:nvPr/>
        </p:nvSpPr>
        <p:spPr>
          <a:xfrm>
            <a:off x="6067950" y="1638275"/>
            <a:ext cx="26202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#caixa {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width: 50%;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text-align: right;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border: 3px solid ##ffab40; 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}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7" name="Google Shape;1197;g2912a5c198b_0_1094"/>
          <p:cNvSpPr txBox="1"/>
          <p:nvPr/>
        </p:nvSpPr>
        <p:spPr>
          <a:xfrm>
            <a:off x="537725" y="4523950"/>
            <a:ext cx="39045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*alinhamento do texto à direita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2912a5c198b_0_1108"/>
          <p:cNvSpPr/>
          <p:nvPr/>
        </p:nvSpPr>
        <p:spPr>
          <a:xfrm>
            <a:off x="530125" y="1220600"/>
            <a:ext cx="53817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g2912a5c198b_0_1108"/>
          <p:cNvSpPr/>
          <p:nvPr/>
        </p:nvSpPr>
        <p:spPr>
          <a:xfrm>
            <a:off x="530125" y="1220600"/>
            <a:ext cx="53817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2912a5c198b_0_1108"/>
          <p:cNvSpPr txBox="1"/>
          <p:nvPr/>
        </p:nvSpPr>
        <p:spPr>
          <a:xfrm>
            <a:off x="515896" y="1195300"/>
            <a:ext cx="14796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Navegador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5" name="Google Shape;1205;g2912a5c198b_0_1108"/>
          <p:cNvSpPr txBox="1"/>
          <p:nvPr/>
        </p:nvSpPr>
        <p:spPr>
          <a:xfrm>
            <a:off x="377729" y="14089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text-align + 100%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6" name="Google Shape;1206;g2912a5c198b_0_1108"/>
          <p:cNvSpPr/>
          <p:nvPr/>
        </p:nvSpPr>
        <p:spPr>
          <a:xfrm>
            <a:off x="663750" y="1701200"/>
            <a:ext cx="5148900" cy="18468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 Mundo!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7" name="Google Shape;1207;g2912a5c198b_0_1108"/>
          <p:cNvSpPr/>
          <p:nvPr/>
        </p:nvSpPr>
        <p:spPr>
          <a:xfrm>
            <a:off x="5996074" y="1220600"/>
            <a:ext cx="27045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g2912a5c198b_0_1108"/>
          <p:cNvSpPr txBox="1"/>
          <p:nvPr/>
        </p:nvSpPr>
        <p:spPr>
          <a:xfrm>
            <a:off x="5989901" y="1195300"/>
            <a:ext cx="28593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estilo.css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g2912a5c198b_0_1108"/>
          <p:cNvSpPr/>
          <p:nvPr/>
        </p:nvSpPr>
        <p:spPr>
          <a:xfrm>
            <a:off x="6004131" y="1220600"/>
            <a:ext cx="26841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g2912a5c198b_0_1108"/>
          <p:cNvSpPr txBox="1"/>
          <p:nvPr/>
        </p:nvSpPr>
        <p:spPr>
          <a:xfrm>
            <a:off x="6067950" y="1638275"/>
            <a:ext cx="26202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#caixa {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width: </a:t>
            </a:r>
            <a:r>
              <a:rPr lang="pt-BR" sz="1200" b="0" i="0" u="none" strike="noStrike" cap="non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100%</a:t>
            </a: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text-align: </a:t>
            </a:r>
            <a:r>
              <a:rPr lang="pt-BR" sz="1200" b="0" i="0" u="none" strike="noStrike" cap="non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center</a:t>
            </a: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border: 3px solid ##ffab40; 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}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912a5c198b_0_1122"/>
          <p:cNvSpPr/>
          <p:nvPr/>
        </p:nvSpPr>
        <p:spPr>
          <a:xfrm>
            <a:off x="530125" y="1220600"/>
            <a:ext cx="53817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g2912a5c198b_0_1122"/>
          <p:cNvSpPr/>
          <p:nvPr/>
        </p:nvSpPr>
        <p:spPr>
          <a:xfrm>
            <a:off x="530125" y="1220600"/>
            <a:ext cx="53817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g2912a5c198b_0_1122"/>
          <p:cNvSpPr txBox="1"/>
          <p:nvPr/>
        </p:nvSpPr>
        <p:spPr>
          <a:xfrm>
            <a:off x="515896" y="1195300"/>
            <a:ext cx="14796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Navegador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8" name="Google Shape;1218;g2912a5c198b_0_1122"/>
          <p:cNvSpPr txBox="1"/>
          <p:nvPr/>
        </p:nvSpPr>
        <p:spPr>
          <a:xfrm>
            <a:off x="377724" y="217100"/>
            <a:ext cx="83103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text-align + width: 100% - border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9" name="Google Shape;1219;g2912a5c198b_0_1122"/>
          <p:cNvSpPr/>
          <p:nvPr/>
        </p:nvSpPr>
        <p:spPr>
          <a:xfrm>
            <a:off x="663750" y="1701200"/>
            <a:ext cx="51489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 Mundo!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g2912a5c198b_0_1122"/>
          <p:cNvSpPr/>
          <p:nvPr/>
        </p:nvSpPr>
        <p:spPr>
          <a:xfrm>
            <a:off x="5996074" y="1220600"/>
            <a:ext cx="27045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g2912a5c198b_0_1122"/>
          <p:cNvSpPr txBox="1"/>
          <p:nvPr/>
        </p:nvSpPr>
        <p:spPr>
          <a:xfrm>
            <a:off x="5989901" y="1195300"/>
            <a:ext cx="28593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estilo.css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2" name="Google Shape;1222;g2912a5c198b_0_1122"/>
          <p:cNvSpPr/>
          <p:nvPr/>
        </p:nvSpPr>
        <p:spPr>
          <a:xfrm>
            <a:off x="6004131" y="1220600"/>
            <a:ext cx="26841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g2912a5c198b_0_1122"/>
          <p:cNvSpPr txBox="1"/>
          <p:nvPr/>
        </p:nvSpPr>
        <p:spPr>
          <a:xfrm>
            <a:off x="6067950" y="1638275"/>
            <a:ext cx="26202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#caixa {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width: </a:t>
            </a:r>
            <a:r>
              <a:rPr lang="pt-BR" sz="1200" b="0" i="0" u="none" strike="noStrike" cap="non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100%</a:t>
            </a: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text-align: </a:t>
            </a:r>
            <a:r>
              <a:rPr lang="pt-BR" sz="1200" b="0" i="0" u="none" strike="noStrike" cap="none">
                <a:solidFill>
                  <a:srgbClr val="FF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center</a:t>
            </a: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}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2912a5c198b_0_1136"/>
          <p:cNvSpPr/>
          <p:nvPr/>
        </p:nvSpPr>
        <p:spPr>
          <a:xfrm>
            <a:off x="453925" y="1144400"/>
            <a:ext cx="8240100" cy="3900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g2912a5c198b_0_1136"/>
          <p:cNvSpPr txBox="1"/>
          <p:nvPr/>
        </p:nvSpPr>
        <p:spPr>
          <a:xfrm>
            <a:off x="377724" y="167525"/>
            <a:ext cx="76536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Estilos em Textos (1/2)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0" name="Google Shape;1230;g2912a5c198b_0_1136"/>
          <p:cNvSpPr txBox="1"/>
          <p:nvPr/>
        </p:nvSpPr>
        <p:spPr>
          <a:xfrm>
            <a:off x="579675" y="1194988"/>
            <a:ext cx="75507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line-height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permite controlar o espaçamento entre as linhas de um texto. Ex. p { line-height: 1.5; }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text-shadow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destinada a obter um efeito de sombreamento em textos. Ex. h1 {  text-shadow: 2px -2px red; }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text-transform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destina-se a definir os efeitos de capitalização (maiúsculas, minúsculas) do texto. Os valores possíveis para esta propriedade são: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capitalize: Causa o efeito de transformar as primeiras letras das palavras do texto em maiúscula.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uppercase: Causa o efeito de transformar todas as letras das palavras do texto em maiúscula.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lowercase: Causa o efeito de transformar todas as letras das palavras do texto em minúsculas.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none: Não causa qualquer efeito de transformação.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inherit: A capitalização do texto é herdada.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2912a5c198b_0_1143"/>
          <p:cNvSpPr/>
          <p:nvPr/>
        </p:nvSpPr>
        <p:spPr>
          <a:xfrm>
            <a:off x="530125" y="1144400"/>
            <a:ext cx="8240100" cy="3900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g2912a5c198b_0_1143"/>
          <p:cNvSpPr txBox="1"/>
          <p:nvPr/>
        </p:nvSpPr>
        <p:spPr>
          <a:xfrm>
            <a:off x="377724" y="167525"/>
            <a:ext cx="76536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Estilos em Textos (2/2)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7" name="Google Shape;1237;g2912a5c198b_0_1143"/>
          <p:cNvSpPr txBox="1"/>
          <p:nvPr/>
        </p:nvSpPr>
        <p:spPr>
          <a:xfrm>
            <a:off x="579675" y="1195000"/>
            <a:ext cx="79599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letter-spacing</a:t>
            </a:r>
            <a:r>
              <a:rPr lang="pt-BR" sz="1800" b="0" i="0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esta propriedade controla o espaçamento entre as letras da palavra. Ex.: p { letter-spacing: 8px; }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text-decoration</a:t>
            </a:r>
            <a:r>
              <a:rPr lang="pt-BR" sz="1800" b="0" i="0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Esta propriedade destina-se a definir uma linha decorativa para o texto ou fazer com que o texto "pisque". Os possíveis valores são: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underline: Causa o efeito sublinhado. A linha decorativa é desenhada sob o texto.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overline: A linha decorativa é desenhada sobre o texto.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line-through: Causa o efeito riscado. A linha decorativa é desenhada riscando o texto.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blink: Causa o efeito de texto "piscante". Critérios de acessibilidade fazem com que a maioria dos navegadores não </a:t>
            </a: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implementam</a:t>
            </a:r>
            <a:r>
              <a:rPr lang="pt-BR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este efeito.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none: Não desenha uma linha decorativa no texto.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Google Shape;1242;g2912a5c198b_0_1150"/>
          <p:cNvPicPr preferRelativeResize="0"/>
          <p:nvPr/>
        </p:nvPicPr>
        <p:blipFill rotWithShape="1">
          <a:blip r:embed="rId3">
            <a:alphaModFix/>
          </a:blip>
          <a:srcRect l="8540" r="22692"/>
          <a:stretch/>
        </p:blipFill>
        <p:spPr>
          <a:xfrm>
            <a:off x="4572000" y="0"/>
            <a:ext cx="47159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g2912a5c198b_0_1150"/>
          <p:cNvSpPr/>
          <p:nvPr/>
        </p:nvSpPr>
        <p:spPr>
          <a:xfrm>
            <a:off x="453925" y="1144400"/>
            <a:ext cx="58545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g2912a5c198b_0_1150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4500" b="0" i="0" u="none" strike="noStrike" cap="none">
                <a:solidFill>
                  <a:srgbClr val="FFAB4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seletor</a:t>
            </a:r>
            <a:r>
              <a:rPr lang="pt-BR" sz="45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:hover</a:t>
            </a:r>
            <a:endParaRPr sz="2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g2912a5c198b_0_1150"/>
          <p:cNvSpPr txBox="1"/>
          <p:nvPr/>
        </p:nvSpPr>
        <p:spPr>
          <a:xfrm>
            <a:off x="579675" y="1322600"/>
            <a:ext cx="51960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seletor: hover é usado para selecionar elementos quando você passa o mouse sobre eles.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Dica: O seletor hover pode ser usado em todos os elementos, não apenas nos links.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912a5c198b_0_1158"/>
          <p:cNvSpPr/>
          <p:nvPr/>
        </p:nvSpPr>
        <p:spPr>
          <a:xfrm>
            <a:off x="514350" y="879975"/>
            <a:ext cx="8223000" cy="42636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g2912a5c198b_0_1158"/>
          <p:cNvSpPr txBox="1"/>
          <p:nvPr/>
        </p:nvSpPr>
        <p:spPr>
          <a:xfrm>
            <a:off x="377724" y="15125"/>
            <a:ext cx="7851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</a:t>
            </a:r>
            <a:endParaRPr sz="5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2" name="Google Shape;1252;g2912a5c198b_0_1158"/>
          <p:cNvSpPr txBox="1"/>
          <p:nvPr/>
        </p:nvSpPr>
        <p:spPr>
          <a:xfrm>
            <a:off x="655875" y="1017800"/>
            <a:ext cx="80814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Escolha um </a:t>
            </a:r>
            <a:r>
              <a:rPr lang="pt-BR" sz="1800" b="0" i="0" u="sng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ODS da ONU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nesse site;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Utilizando os dados presente neste site, desenvolva um site utilizando  html e css no seguinte formato:</a:t>
            </a:r>
            <a:endParaRPr sz="1800" b="0" i="0" u="sng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253" name="Google Shape;1253;g2912a5c198b_0_1158"/>
          <p:cNvGraphicFramePr/>
          <p:nvPr/>
        </p:nvGraphicFramePr>
        <p:xfrm>
          <a:off x="952500" y="211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{4E118CEA-48CD-4A2F-8FA1-94F6D926EFE6}</a:tableStyleId>
              </a:tblPr>
              <a:tblGrid>
                <a:gridCol w="16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7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b="1" u="none" strike="noStrike" cap="non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Sessão</a:t>
                      </a:r>
                      <a:endParaRPr sz="1300" b="1" u="none" strike="noStrike" cap="non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b="1" u="none" strike="noStrike" cap="non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Descrição</a:t>
                      </a:r>
                      <a:endParaRPr sz="1300" b="1" u="none" strike="noStrike" cap="non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b="1" u="none" strike="noStrike" cap="none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Tags Sugeridas</a:t>
                      </a:r>
                      <a:endParaRPr sz="1300" b="1" u="none" strike="noStrike" cap="none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Tela Inicial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Nome do ODS, descrição resumida, imagem de fundo relacionada e um link para a página do ODS.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&lt;section&gt; &lt;img&gt; &lt;h1&gt; &lt;h2&gt;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Projeto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Descreva em no máximo três parágrafos a importância desse ODS e utilize o vídeo da página;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&lt;section&gt; &lt;p&gt; &lt;div&gt; &lt;iframe&gt;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Metas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Escolha outras 4 metas, coloque um ícone, título resumido e a descrição de cada uma das 4;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pt-BR" sz="130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&lt;section&gt; &lt;div&gt; &lt;img&gt; &lt;h3&gt;</a:t>
                      </a:r>
                      <a:endParaRPr sz="130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2912a5c198b_0_1166"/>
          <p:cNvSpPr/>
          <p:nvPr/>
        </p:nvSpPr>
        <p:spPr>
          <a:xfrm>
            <a:off x="3135675" y="113375"/>
            <a:ext cx="3594300" cy="48441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9" name="Google Shape;1259;g2912a5c198b_0_1166"/>
          <p:cNvPicPr preferRelativeResize="0"/>
          <p:nvPr/>
        </p:nvPicPr>
        <p:blipFill rotWithShape="1">
          <a:blip r:embed="rId3">
            <a:alphaModFix/>
          </a:blip>
          <a:srcRect t="18324" b="37552"/>
          <a:stretch/>
        </p:blipFill>
        <p:spPr>
          <a:xfrm>
            <a:off x="3190425" y="147650"/>
            <a:ext cx="3457800" cy="152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g2912a5c198b_0_1166"/>
          <p:cNvSpPr txBox="1"/>
          <p:nvPr/>
        </p:nvSpPr>
        <p:spPr>
          <a:xfrm>
            <a:off x="149125" y="91325"/>
            <a:ext cx="3005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45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Exemplo: </a:t>
            </a:r>
            <a:r>
              <a:rPr lang="pt-BR" sz="2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1" name="Google Shape;1261;g2912a5c198b_0_1166"/>
          <p:cNvSpPr/>
          <p:nvPr/>
        </p:nvSpPr>
        <p:spPr>
          <a:xfrm>
            <a:off x="3193850" y="1673277"/>
            <a:ext cx="3457800" cy="172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g2912a5c198b_0_1166"/>
          <p:cNvSpPr/>
          <p:nvPr/>
        </p:nvSpPr>
        <p:spPr>
          <a:xfrm>
            <a:off x="3193850" y="3395875"/>
            <a:ext cx="3457800" cy="146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g2912a5c198b_0_1166"/>
          <p:cNvSpPr txBox="1"/>
          <p:nvPr/>
        </p:nvSpPr>
        <p:spPr>
          <a:xfrm>
            <a:off x="3353775" y="506125"/>
            <a:ext cx="3005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Erradicação da Pobreza</a:t>
            </a:r>
            <a:endParaRPr sz="1600" b="0" i="0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Acabar com a pobreza em todas as suas formas em todos os lugares</a:t>
            </a:r>
            <a:endParaRPr sz="1000" b="0" i="0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64" name="Google Shape;1264;g2912a5c198b_0_1166"/>
          <p:cNvSpPr/>
          <p:nvPr/>
        </p:nvSpPr>
        <p:spPr>
          <a:xfrm>
            <a:off x="4353950" y="1239400"/>
            <a:ext cx="979200" cy="186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Site ODS</a:t>
            </a: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g2912a5c198b_0_1166"/>
          <p:cNvSpPr txBox="1"/>
          <p:nvPr/>
        </p:nvSpPr>
        <p:spPr>
          <a:xfrm>
            <a:off x="3201375" y="1649125"/>
            <a:ext cx="32931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ODS #1 Erradicação da Pobreza</a:t>
            </a:r>
            <a:endParaRPr sz="9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Reduzir pelo menos à metade, até 2030, a proporção de homens, mulheres e crianças que vivem na pobreza extrema, em todas as suas dimensões. Essa é uma das metas do Objetivo de Desenvolvimento Sustentável número 1: “Erradicação da Pobreza”</a:t>
            </a:r>
            <a:endParaRPr sz="7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66" name="Google Shape;1266;g2912a5c198b_0_1166"/>
          <p:cNvPicPr preferRelativeResize="0"/>
          <p:nvPr/>
        </p:nvPicPr>
        <p:blipFill rotWithShape="1">
          <a:blip r:embed="rId4">
            <a:alphaModFix/>
          </a:blip>
          <a:srcRect l="52552" t="18018" r="3663" b="29218"/>
          <a:stretch/>
        </p:blipFill>
        <p:spPr>
          <a:xfrm>
            <a:off x="3289968" y="2470762"/>
            <a:ext cx="1218226" cy="8254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g2912a5c198b_0_1166"/>
          <p:cNvSpPr txBox="1"/>
          <p:nvPr/>
        </p:nvSpPr>
        <p:spPr>
          <a:xfrm>
            <a:off x="3201375" y="3330288"/>
            <a:ext cx="32931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Metas</a:t>
            </a:r>
            <a:endParaRPr sz="9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BR" sz="5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Meta 1</a:t>
            </a: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pt-BR" sz="3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Reduzir pelo menos à metade, até 2030, a proporção de homens, mulheres e crianças que vivem na pobreza extrema, em todas as suas dimensões. Essa é uma das metas do Objetivo de Desenvolvimento Sustentável número 1: “Erradicação da Pobreza”</a:t>
            </a: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BR" sz="5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Meta 2</a:t>
            </a: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pt-BR" sz="3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Reduzir pelo menos à metade, até 2030, a proporção de homens, mulheres e crianças que vivem na pobreza extrema, em todas as suas dimensões. Essa é uma das metas do Objetivo de Desenvolvimento Sustentável número 1: “Erradicação da Pobreza”</a:t>
            </a: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BR" sz="5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Meta 3</a:t>
            </a: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pt-BR" sz="3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Reduzir pelo menos à metade, até 2030, a proporção de homens, mulheres e crianças que vivem na pobreza extrema, em todas as suas dimensões. Essa é uma das metas do Objetivo de Desenvolvimento Sustentável número 1: “Erradicação da Pobreza”</a:t>
            </a: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BR" sz="5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Meta 4</a:t>
            </a: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pt-BR" sz="3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Reduzir pelo menos à metade, até 2030, a proporção de homens, mulheres e crianças que vivem na pobreza extrema, em todas as suas dimensões. Essa é uma das metas do Objetivo de Desenvolvimento Sustentável número 1: “Erradicação da Pobreza”</a:t>
            </a:r>
            <a:endParaRPr sz="3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68" name="Google Shape;1268;g2912a5c198b_0_11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4947" y="3608076"/>
            <a:ext cx="97900" cy="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g2912a5c198b_0_11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02675" y="4491155"/>
            <a:ext cx="92925" cy="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g2912a5c198b_0_11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00413" y="3900964"/>
            <a:ext cx="92925" cy="9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g2912a5c198b_0_11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97538" y="4193150"/>
            <a:ext cx="97900" cy="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912a5c198b_0_1184"/>
          <p:cNvSpPr/>
          <p:nvPr/>
        </p:nvSpPr>
        <p:spPr>
          <a:xfrm>
            <a:off x="3135675" y="113375"/>
            <a:ext cx="3594300" cy="48441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7" name="Google Shape;1277;g2912a5c198b_0_1184"/>
          <p:cNvPicPr preferRelativeResize="0"/>
          <p:nvPr/>
        </p:nvPicPr>
        <p:blipFill rotWithShape="1">
          <a:blip r:embed="rId3">
            <a:alphaModFix/>
          </a:blip>
          <a:srcRect t="18324" b="37552"/>
          <a:stretch/>
        </p:blipFill>
        <p:spPr>
          <a:xfrm>
            <a:off x="3190425" y="147650"/>
            <a:ext cx="3457800" cy="1525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g2912a5c198b_0_1184"/>
          <p:cNvSpPr txBox="1"/>
          <p:nvPr/>
        </p:nvSpPr>
        <p:spPr>
          <a:xfrm>
            <a:off x="149125" y="91325"/>
            <a:ext cx="3005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</a:t>
            </a:r>
            <a:endParaRPr sz="4100" b="0" i="0" u="none" strike="noStrike" cap="none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Guiado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79" name="Google Shape;1279;g2912a5c198b_0_1184"/>
          <p:cNvSpPr/>
          <p:nvPr/>
        </p:nvSpPr>
        <p:spPr>
          <a:xfrm>
            <a:off x="3193850" y="1673277"/>
            <a:ext cx="3457800" cy="172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g2912a5c198b_0_1184"/>
          <p:cNvSpPr/>
          <p:nvPr/>
        </p:nvSpPr>
        <p:spPr>
          <a:xfrm>
            <a:off x="3193850" y="3395875"/>
            <a:ext cx="3457800" cy="146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g2912a5c198b_0_1184"/>
          <p:cNvSpPr txBox="1"/>
          <p:nvPr/>
        </p:nvSpPr>
        <p:spPr>
          <a:xfrm>
            <a:off x="3353775" y="506125"/>
            <a:ext cx="3005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Erradicação da Pobreza</a:t>
            </a:r>
            <a:endParaRPr sz="1600" b="0" i="0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Acabar com a pobreza em todas as suas formas em todos os lugares</a:t>
            </a:r>
            <a:endParaRPr sz="1000" b="0" i="0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82" name="Google Shape;1282;g2912a5c198b_0_1184"/>
          <p:cNvSpPr/>
          <p:nvPr/>
        </p:nvSpPr>
        <p:spPr>
          <a:xfrm>
            <a:off x="4353950" y="1239400"/>
            <a:ext cx="979200" cy="1860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Site ODS</a:t>
            </a: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g2912a5c198b_0_1184"/>
          <p:cNvSpPr txBox="1"/>
          <p:nvPr/>
        </p:nvSpPr>
        <p:spPr>
          <a:xfrm>
            <a:off x="3201375" y="1649125"/>
            <a:ext cx="32931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ODS #1 Erradicação da Pobreza</a:t>
            </a:r>
            <a:endParaRPr sz="9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pt-BR" sz="7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Reduzir pelo menos à metade, até 2030, a proporção de homens, mulheres e crianças que vivem na pobreza extrema, em todas as suas dimensões. Essa é uma das metas do Objetivo de Desenvolvimento Sustentável número 1: “Erradicação da Pobreza”</a:t>
            </a:r>
            <a:endParaRPr sz="7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84" name="Google Shape;1284;g2912a5c198b_0_1184"/>
          <p:cNvPicPr preferRelativeResize="0"/>
          <p:nvPr/>
        </p:nvPicPr>
        <p:blipFill rotWithShape="1">
          <a:blip r:embed="rId4">
            <a:alphaModFix/>
          </a:blip>
          <a:srcRect l="52552" t="18018" r="3663" b="29218"/>
          <a:stretch/>
        </p:blipFill>
        <p:spPr>
          <a:xfrm>
            <a:off x="3289968" y="2470762"/>
            <a:ext cx="1218226" cy="825404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g2912a5c198b_0_1184"/>
          <p:cNvSpPr txBox="1"/>
          <p:nvPr/>
        </p:nvSpPr>
        <p:spPr>
          <a:xfrm>
            <a:off x="3201375" y="3330288"/>
            <a:ext cx="32931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Metas</a:t>
            </a:r>
            <a:endParaRPr sz="9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2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BR" sz="5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Meta 1</a:t>
            </a: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pt-BR" sz="3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Reduzir pelo menos à metade, até 2030, a proporção de homens, mulheres e crianças que vivem na pobreza extrema, em todas as suas dimensões. Essa é uma das metas do Objetivo de Desenvolvimento Sustentável número 1: “Erradicação da Pobreza”</a:t>
            </a: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BR" sz="5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Meta 2</a:t>
            </a: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pt-BR" sz="3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Reduzir pelo menos à metade, até 2030, a proporção de homens, mulheres e crianças que vivem na pobreza extrema, em todas as suas dimensões. Essa é uma das metas do Objetivo de Desenvolvimento Sustentável número 1: “Erradicação da Pobreza”</a:t>
            </a: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BR" sz="5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Meta 3</a:t>
            </a: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pt-BR" sz="3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Reduzir pelo menos à metade, até 2030, a proporção de homens, mulheres e crianças que vivem na pobreza extrema, em todas as suas dimensões. Essa é uma das metas do Objetivo de Desenvolvimento Sustentável número 1: “Erradicação da Pobreza”</a:t>
            </a: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pt-BR" sz="5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Meta 4</a:t>
            </a:r>
            <a:endParaRPr sz="5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pt-BR" sz="3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Reduzir pelo menos à metade, até 2030, a proporção de homens, mulheres e crianças que vivem na pobreza extrema, em todas as suas dimensões. Essa é uma das metas do Objetivo de Desenvolvimento Sustentável número 1: “Erradicação da Pobreza”</a:t>
            </a:r>
            <a:endParaRPr sz="3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86" name="Google Shape;1286;g2912a5c198b_0_11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4947" y="3608076"/>
            <a:ext cx="97900" cy="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g2912a5c198b_0_11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02675" y="4491155"/>
            <a:ext cx="92925" cy="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g2912a5c198b_0_11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00413" y="3900964"/>
            <a:ext cx="92925" cy="9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g2912a5c198b_0_11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97538" y="4193150"/>
            <a:ext cx="97900" cy="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0a45d8e903_0_1445"/>
          <p:cNvSpPr txBox="1"/>
          <p:nvPr/>
        </p:nvSpPr>
        <p:spPr>
          <a:xfrm>
            <a:off x="242650" y="1716200"/>
            <a:ext cx="3005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Dúvidas?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95" name="Google Shape;1295;g30a45d8e903_0_1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325" y="386200"/>
            <a:ext cx="4500125" cy="45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"/>
          <p:cNvPicPr preferRelativeResize="0"/>
          <p:nvPr/>
        </p:nvPicPr>
        <p:blipFill rotWithShape="1">
          <a:blip r:embed="rId3">
            <a:alphaModFix/>
          </a:blip>
          <a:srcRect l="27226" t="480" r="19262" b="-477"/>
          <a:stretch/>
        </p:blipFill>
        <p:spPr>
          <a:xfrm>
            <a:off x="0" y="0"/>
            <a:ext cx="4051674" cy="50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"/>
          <p:cNvSpPr/>
          <p:nvPr/>
        </p:nvSpPr>
        <p:spPr>
          <a:xfrm>
            <a:off x="3714750" y="1340350"/>
            <a:ext cx="4993800" cy="227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Conteúdo</a:t>
            </a:r>
            <a:endParaRPr sz="3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2"/>
          <p:cNvSpPr txBox="1"/>
          <p:nvPr/>
        </p:nvSpPr>
        <p:spPr>
          <a:xfrm>
            <a:off x="4313475" y="1537600"/>
            <a:ext cx="42318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História da Internet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Hardware e Software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World Wide Web (WWW)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Arquitetura Cliente-Servidor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Algoritmos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Code.org - Minecraft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291371797c2_0_0"/>
          <p:cNvSpPr/>
          <p:nvPr/>
        </p:nvSpPr>
        <p:spPr>
          <a:xfrm>
            <a:off x="0" y="1694225"/>
            <a:ext cx="91440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g291371797c2_0_0"/>
          <p:cNvSpPr/>
          <p:nvPr/>
        </p:nvSpPr>
        <p:spPr>
          <a:xfrm>
            <a:off x="533325" y="1188600"/>
            <a:ext cx="81066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g291371797c2_0_0"/>
          <p:cNvSpPr txBox="1"/>
          <p:nvPr/>
        </p:nvSpPr>
        <p:spPr>
          <a:xfrm>
            <a:off x="702175" y="126790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Meu Primeiro Site</a:t>
            </a: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3" name="Google Shape;1303;g291371797c2_0_0"/>
          <p:cNvSpPr txBox="1"/>
          <p:nvPr/>
        </p:nvSpPr>
        <p:spPr>
          <a:xfrm>
            <a:off x="7653363" y="2685650"/>
            <a:ext cx="698700" cy="17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pt-BR" sz="12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2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4" name="Google Shape;1304;g291371797c2_0_0"/>
          <p:cNvSpPr txBox="1"/>
          <p:nvPr/>
        </p:nvSpPr>
        <p:spPr>
          <a:xfrm>
            <a:off x="6015525" y="3419450"/>
            <a:ext cx="19236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6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aula</a:t>
            </a:r>
            <a:endParaRPr sz="6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5" name="Google Shape;1305;g291371797c2_0_0"/>
          <p:cNvSpPr txBox="1"/>
          <p:nvPr/>
        </p:nvSpPr>
        <p:spPr>
          <a:xfrm>
            <a:off x="702175" y="3340850"/>
            <a:ext cx="34113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Duração: 2 horas e 30 minutos</a:t>
            </a:r>
            <a:endParaRPr sz="16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06" name="Google Shape;1306;g291371797c2_0_0"/>
          <p:cNvSpPr txBox="1"/>
          <p:nvPr/>
        </p:nvSpPr>
        <p:spPr>
          <a:xfrm>
            <a:off x="702175" y="202990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Layout + Navegação</a:t>
            </a:r>
            <a:endParaRPr sz="3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g291371797c2_0_12"/>
          <p:cNvPicPr preferRelativeResize="0"/>
          <p:nvPr/>
        </p:nvPicPr>
        <p:blipFill rotWithShape="1">
          <a:blip r:embed="rId3">
            <a:alphaModFix/>
          </a:blip>
          <a:srcRect l="4936" r="30359"/>
          <a:stretch/>
        </p:blipFill>
        <p:spPr>
          <a:xfrm>
            <a:off x="0" y="-14000"/>
            <a:ext cx="49938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g291371797c2_0_12"/>
          <p:cNvSpPr/>
          <p:nvPr/>
        </p:nvSpPr>
        <p:spPr>
          <a:xfrm>
            <a:off x="3638550" y="1137800"/>
            <a:ext cx="4993800" cy="3094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g291371797c2_0_12"/>
          <p:cNvSpPr txBox="1"/>
          <p:nvPr/>
        </p:nvSpPr>
        <p:spPr>
          <a:xfrm>
            <a:off x="3298114" y="116113"/>
            <a:ext cx="5358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Conteúdo</a:t>
            </a:r>
            <a:endParaRPr sz="3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4" name="Google Shape;1314;g291371797c2_0_12"/>
          <p:cNvSpPr txBox="1"/>
          <p:nvPr/>
        </p:nvSpPr>
        <p:spPr>
          <a:xfrm>
            <a:off x="3918304" y="1449354"/>
            <a:ext cx="36300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Posicionamento e layout;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Revisão de div;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position: Absolute, Relative;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Float;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header;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footer;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ul e li;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z-index;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91371797c2_0_21"/>
          <p:cNvSpPr/>
          <p:nvPr/>
        </p:nvSpPr>
        <p:spPr>
          <a:xfrm>
            <a:off x="465700" y="1104925"/>
            <a:ext cx="2508900" cy="30945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g291371797c2_0_21"/>
          <p:cNvSpPr txBox="1"/>
          <p:nvPr/>
        </p:nvSpPr>
        <p:spPr>
          <a:xfrm>
            <a:off x="402514" y="116113"/>
            <a:ext cx="5358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Layout Web</a:t>
            </a:r>
            <a:endParaRPr sz="3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g291371797c2_0_21"/>
          <p:cNvSpPr/>
          <p:nvPr/>
        </p:nvSpPr>
        <p:spPr>
          <a:xfrm>
            <a:off x="3252525" y="1104925"/>
            <a:ext cx="2508900" cy="30945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g291371797c2_0_21"/>
          <p:cNvSpPr/>
          <p:nvPr/>
        </p:nvSpPr>
        <p:spPr>
          <a:xfrm>
            <a:off x="6032625" y="1100700"/>
            <a:ext cx="2508900" cy="30945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g291371797c2_0_21"/>
          <p:cNvSpPr/>
          <p:nvPr/>
        </p:nvSpPr>
        <p:spPr>
          <a:xfrm>
            <a:off x="632094" y="1276568"/>
            <a:ext cx="2169000" cy="8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g291371797c2_0_21"/>
          <p:cNvSpPr/>
          <p:nvPr/>
        </p:nvSpPr>
        <p:spPr>
          <a:xfrm>
            <a:off x="632100" y="2284143"/>
            <a:ext cx="1041000" cy="8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g291371797c2_0_21"/>
          <p:cNvSpPr/>
          <p:nvPr/>
        </p:nvSpPr>
        <p:spPr>
          <a:xfrm>
            <a:off x="1797125" y="2284143"/>
            <a:ext cx="966900" cy="8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g291371797c2_0_21"/>
          <p:cNvSpPr/>
          <p:nvPr/>
        </p:nvSpPr>
        <p:spPr>
          <a:xfrm>
            <a:off x="632201" y="3227912"/>
            <a:ext cx="2169000" cy="8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g291371797c2_0_21"/>
          <p:cNvSpPr/>
          <p:nvPr/>
        </p:nvSpPr>
        <p:spPr>
          <a:xfrm>
            <a:off x="3431500" y="1230662"/>
            <a:ext cx="2169000" cy="8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g291371797c2_0_21"/>
          <p:cNvSpPr/>
          <p:nvPr/>
        </p:nvSpPr>
        <p:spPr>
          <a:xfrm>
            <a:off x="3419113" y="2211687"/>
            <a:ext cx="2169000" cy="8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g291371797c2_0_21"/>
          <p:cNvSpPr/>
          <p:nvPr/>
        </p:nvSpPr>
        <p:spPr>
          <a:xfrm>
            <a:off x="3419100" y="3192712"/>
            <a:ext cx="2169000" cy="8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g291371797c2_0_21"/>
          <p:cNvSpPr/>
          <p:nvPr/>
        </p:nvSpPr>
        <p:spPr>
          <a:xfrm>
            <a:off x="6200856" y="1251799"/>
            <a:ext cx="2169000" cy="85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g291371797c2_0_21"/>
          <p:cNvSpPr/>
          <p:nvPr/>
        </p:nvSpPr>
        <p:spPr>
          <a:xfrm>
            <a:off x="6212751" y="2211675"/>
            <a:ext cx="674400" cy="18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g291371797c2_0_21"/>
          <p:cNvSpPr/>
          <p:nvPr/>
        </p:nvSpPr>
        <p:spPr>
          <a:xfrm>
            <a:off x="7022024" y="2211675"/>
            <a:ext cx="1347900" cy="183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Google Shape;1337;g291371797c2_0_40"/>
          <p:cNvPicPr preferRelativeResize="0"/>
          <p:nvPr/>
        </p:nvPicPr>
        <p:blipFill rotWithShape="1">
          <a:blip r:embed="rId3">
            <a:alphaModFix/>
          </a:blip>
          <a:srcRect l="10144" r="29472"/>
          <a:stretch/>
        </p:blipFill>
        <p:spPr>
          <a:xfrm>
            <a:off x="0" y="0"/>
            <a:ext cx="46601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g291371797c2_0_40"/>
          <p:cNvSpPr/>
          <p:nvPr/>
        </p:nvSpPr>
        <p:spPr>
          <a:xfrm>
            <a:off x="3638550" y="1137800"/>
            <a:ext cx="4993800" cy="3239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g291371797c2_0_40"/>
          <p:cNvSpPr txBox="1"/>
          <p:nvPr/>
        </p:nvSpPr>
        <p:spPr>
          <a:xfrm>
            <a:off x="3918304" y="1373154"/>
            <a:ext cx="36300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Além de diversas configurações de disposição dos elementos há também várias formas de criar esses layouts no HTML: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Fluxo normal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Flexbox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Grids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pt-BR"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Floats</a:t>
            </a:r>
            <a:endParaRPr sz="16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Posicionamento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0" name="Google Shape;1340;g291371797c2_0_40"/>
          <p:cNvSpPr txBox="1"/>
          <p:nvPr/>
        </p:nvSpPr>
        <p:spPr>
          <a:xfrm>
            <a:off x="402532" y="116125"/>
            <a:ext cx="84963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Inúmeras Possibilidades</a:t>
            </a:r>
            <a:endParaRPr sz="3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291371797c2_0_49"/>
          <p:cNvSpPr/>
          <p:nvPr/>
        </p:nvSpPr>
        <p:spPr>
          <a:xfrm>
            <a:off x="453925" y="1144400"/>
            <a:ext cx="82401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g291371797c2_0_49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float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7" name="Google Shape;1347;g291371797c2_0_49"/>
          <p:cNvSpPr txBox="1"/>
          <p:nvPr/>
        </p:nvSpPr>
        <p:spPr>
          <a:xfrm>
            <a:off x="579675" y="1398800"/>
            <a:ext cx="7749000" cy="2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propriedade float foi introduzida para permitir que os desenvolvedores da Web 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implementam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layouts simples que envolvem uma imagem flutuando dentro de uma coluna de texto, com o texto à esquerda ou à direita. O tipo de coisa que você pode encontrar no layout de um jornal.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Porém, os desenvolvedores da Web perceberam rapidamente que você pode flutuar em qualquer coisa, não apenas em imagens, então o uso de flutuação aumentou. </a:t>
            </a:r>
            <a:r>
              <a:rPr lang="pt-BR" sz="1800" b="0" i="0" u="sng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fonte: MDN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291371797c2_0_57"/>
          <p:cNvSpPr/>
          <p:nvPr/>
        </p:nvSpPr>
        <p:spPr>
          <a:xfrm>
            <a:off x="4360843" y="1333981"/>
            <a:ext cx="4505100" cy="24585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g291371797c2_0_57"/>
          <p:cNvSpPr/>
          <p:nvPr/>
        </p:nvSpPr>
        <p:spPr>
          <a:xfrm>
            <a:off x="340550" y="1232999"/>
            <a:ext cx="4118100" cy="28197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g291371797c2_0_57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float - exemplo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5" name="Google Shape;1355;g291371797c2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85" y="1498296"/>
            <a:ext cx="4267175" cy="213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g291371797c2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337" y="1485906"/>
            <a:ext cx="3826562" cy="23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g291371797c2_0_57"/>
          <p:cNvSpPr txBox="1"/>
          <p:nvPr/>
        </p:nvSpPr>
        <p:spPr>
          <a:xfrm>
            <a:off x="6478850" y="3773675"/>
            <a:ext cx="4350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https://css-tricks.com/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291371797c2_0_68"/>
          <p:cNvSpPr/>
          <p:nvPr/>
        </p:nvSpPr>
        <p:spPr>
          <a:xfrm>
            <a:off x="377725" y="1232525"/>
            <a:ext cx="4864800" cy="30924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g291371797c2_0_68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float - exemplo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4" name="Google Shape;1364;g291371797c2_0_68"/>
          <p:cNvPicPr preferRelativeResize="0"/>
          <p:nvPr/>
        </p:nvPicPr>
        <p:blipFill rotWithShape="1">
          <a:blip r:embed="rId3">
            <a:alphaModFix/>
          </a:blip>
          <a:srcRect l="15270" r="15130"/>
          <a:stretch/>
        </p:blipFill>
        <p:spPr>
          <a:xfrm>
            <a:off x="508150" y="1334275"/>
            <a:ext cx="4536200" cy="28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g291371797c2_0_68"/>
          <p:cNvSpPr txBox="1"/>
          <p:nvPr/>
        </p:nvSpPr>
        <p:spPr>
          <a:xfrm>
            <a:off x="2897450" y="4307075"/>
            <a:ext cx="4350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https://css-tricks.com/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91371797c2_0_77"/>
          <p:cNvSpPr/>
          <p:nvPr/>
        </p:nvSpPr>
        <p:spPr>
          <a:xfrm>
            <a:off x="514350" y="1035550"/>
            <a:ext cx="8223000" cy="4009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g291371797c2_0_77"/>
          <p:cNvSpPr txBox="1"/>
          <p:nvPr/>
        </p:nvSpPr>
        <p:spPr>
          <a:xfrm>
            <a:off x="377724" y="167525"/>
            <a:ext cx="7851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 1</a:t>
            </a:r>
            <a:endParaRPr sz="5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72" name="Google Shape;1372;g291371797c2_0_77"/>
          <p:cNvSpPr txBox="1"/>
          <p:nvPr/>
        </p:nvSpPr>
        <p:spPr>
          <a:xfrm>
            <a:off x="655875" y="1246400"/>
            <a:ext cx="7672800" cy="18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Crie um arquivo html e css;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Link os dois arquivos com a tag &lt;link&gt;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html crie 4 divs com textos simples. Ex. “caixa 1”, “caixa 2” etc.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arquivo css coloque uma borda colorida em todas as divs;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Agora utilizando width e float crie os seguintes layouts: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3" name="Google Shape;1373;g291371797c2_0_77"/>
          <p:cNvSpPr/>
          <p:nvPr/>
        </p:nvSpPr>
        <p:spPr>
          <a:xfrm>
            <a:off x="1673200" y="3145914"/>
            <a:ext cx="1747500" cy="167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g291371797c2_0_77"/>
          <p:cNvSpPr/>
          <p:nvPr/>
        </p:nvSpPr>
        <p:spPr>
          <a:xfrm>
            <a:off x="3646838" y="3145901"/>
            <a:ext cx="1747500" cy="167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g291371797c2_0_77"/>
          <p:cNvSpPr/>
          <p:nvPr/>
        </p:nvSpPr>
        <p:spPr>
          <a:xfrm>
            <a:off x="5677600" y="3145914"/>
            <a:ext cx="1747500" cy="167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g291371797c2_0_77"/>
          <p:cNvSpPr/>
          <p:nvPr/>
        </p:nvSpPr>
        <p:spPr>
          <a:xfrm>
            <a:off x="1673200" y="3145900"/>
            <a:ext cx="570000" cy="75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g291371797c2_0_77"/>
          <p:cNvSpPr/>
          <p:nvPr/>
        </p:nvSpPr>
        <p:spPr>
          <a:xfrm>
            <a:off x="2261950" y="3145918"/>
            <a:ext cx="570000" cy="75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g291371797c2_0_77"/>
          <p:cNvSpPr/>
          <p:nvPr/>
        </p:nvSpPr>
        <p:spPr>
          <a:xfrm>
            <a:off x="2850700" y="3145918"/>
            <a:ext cx="570000" cy="75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g291371797c2_0_77"/>
          <p:cNvSpPr/>
          <p:nvPr/>
        </p:nvSpPr>
        <p:spPr>
          <a:xfrm>
            <a:off x="3646850" y="3145925"/>
            <a:ext cx="17475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g291371797c2_0_77"/>
          <p:cNvSpPr/>
          <p:nvPr/>
        </p:nvSpPr>
        <p:spPr>
          <a:xfrm>
            <a:off x="3643313" y="3656225"/>
            <a:ext cx="570000" cy="116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g291371797c2_0_77"/>
          <p:cNvSpPr/>
          <p:nvPr/>
        </p:nvSpPr>
        <p:spPr>
          <a:xfrm>
            <a:off x="1673200" y="3904025"/>
            <a:ext cx="17475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g291371797c2_0_77"/>
          <p:cNvSpPr/>
          <p:nvPr/>
        </p:nvSpPr>
        <p:spPr>
          <a:xfrm>
            <a:off x="4207288" y="3656225"/>
            <a:ext cx="1187100" cy="758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g291371797c2_0_77"/>
          <p:cNvSpPr/>
          <p:nvPr/>
        </p:nvSpPr>
        <p:spPr>
          <a:xfrm>
            <a:off x="4196750" y="4414325"/>
            <a:ext cx="1187100" cy="409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g291371797c2_0_77"/>
          <p:cNvSpPr/>
          <p:nvPr/>
        </p:nvSpPr>
        <p:spPr>
          <a:xfrm>
            <a:off x="5677626" y="3145925"/>
            <a:ext cx="1747500" cy="51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291371797c2_0_77"/>
          <p:cNvSpPr/>
          <p:nvPr/>
        </p:nvSpPr>
        <p:spPr>
          <a:xfrm>
            <a:off x="5677625" y="4548597"/>
            <a:ext cx="1747500" cy="263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g291371797c2_0_77"/>
          <p:cNvSpPr/>
          <p:nvPr/>
        </p:nvSpPr>
        <p:spPr>
          <a:xfrm>
            <a:off x="5677625" y="3656232"/>
            <a:ext cx="519300" cy="89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91371797c2_0_98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g291371797c2_0_98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clear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3" name="Google Shape;1393;g291371797c2_0_98"/>
          <p:cNvSpPr txBox="1"/>
          <p:nvPr/>
        </p:nvSpPr>
        <p:spPr>
          <a:xfrm>
            <a:off x="6174050" y="4002275"/>
            <a:ext cx="4350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https://css-tricks.com/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g291371797c2_0_98"/>
          <p:cNvSpPr txBox="1"/>
          <p:nvPr/>
        </p:nvSpPr>
        <p:spPr>
          <a:xfrm>
            <a:off x="579675" y="1246400"/>
            <a:ext cx="79350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propriedade irmã de Float é o </a:t>
            </a: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clear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Um elemento com a propriedade </a:t>
            </a: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clear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definida não subirá adjacente ao float, mas se moverá além do float. Novamente, uma ilustração explica melhor do que as palavras: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5" name="Google Shape;1395;g291371797c2_0_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712" y="2571738"/>
            <a:ext cx="51435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291371797c2_0_107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291371797c2_0_107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clear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2" name="Google Shape;1402;g291371797c2_0_107"/>
          <p:cNvSpPr txBox="1"/>
          <p:nvPr/>
        </p:nvSpPr>
        <p:spPr>
          <a:xfrm>
            <a:off x="6250250" y="4535675"/>
            <a:ext cx="43503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https://css-tricks.com/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g291371797c2_0_107"/>
          <p:cNvSpPr txBox="1"/>
          <p:nvPr/>
        </p:nvSpPr>
        <p:spPr>
          <a:xfrm>
            <a:off x="579675" y="1246400"/>
            <a:ext cx="79350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#footer {</a:t>
            </a:r>
            <a:endParaRPr sz="18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 clear: both;			</a:t>
            </a:r>
            <a:endParaRPr sz="18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 b="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4" name="Google Shape;1404;g291371797c2_0_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294" y="2296225"/>
            <a:ext cx="514350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g291371797c2_0_107"/>
          <p:cNvSpPr txBox="1"/>
          <p:nvPr/>
        </p:nvSpPr>
        <p:spPr>
          <a:xfrm>
            <a:off x="5830000" y="2286675"/>
            <a:ext cx="2684700" cy="21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Clear também possui quatro valores válidos. </a:t>
            </a:r>
            <a:r>
              <a:rPr lang="pt-BR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both</a:t>
            </a:r>
            <a:r>
              <a:rPr lang="pt-BR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mais comumente usados, o que limpa floats vindos de qualquer direção. </a:t>
            </a:r>
            <a:r>
              <a:rPr lang="pt-BR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Left </a:t>
            </a:r>
            <a:r>
              <a:rPr lang="pt-BR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</a:t>
            </a:r>
            <a:r>
              <a:rPr lang="pt-BR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Right </a:t>
            </a:r>
            <a:r>
              <a:rPr lang="pt-BR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podem ser usadas para limpar apenas o flutuador de uma direção, respectivamente.</a:t>
            </a:r>
            <a:endParaRPr sz="14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"/>
          <p:cNvPicPr preferRelativeResize="0"/>
          <p:nvPr/>
        </p:nvPicPr>
        <p:blipFill rotWithShape="1">
          <a:blip r:embed="rId3">
            <a:alphaModFix/>
          </a:blip>
          <a:srcRect l="42297" r="11953"/>
          <a:stretch/>
        </p:blipFill>
        <p:spPr>
          <a:xfrm>
            <a:off x="5184350" y="0"/>
            <a:ext cx="3959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"/>
          <p:cNvSpPr txBox="1"/>
          <p:nvPr/>
        </p:nvSpPr>
        <p:spPr>
          <a:xfrm>
            <a:off x="301529" y="167521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Internet</a:t>
            </a:r>
            <a:endParaRPr sz="3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3"/>
          <p:cNvSpPr txBox="1"/>
          <p:nvPr/>
        </p:nvSpPr>
        <p:spPr>
          <a:xfrm>
            <a:off x="5412950" y="167525"/>
            <a:ext cx="22452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Backbone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é a espinha dorsal da internet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"/>
          <p:cNvSpPr/>
          <p:nvPr/>
        </p:nvSpPr>
        <p:spPr>
          <a:xfrm>
            <a:off x="272150" y="1137550"/>
            <a:ext cx="5293200" cy="3136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"/>
          <p:cNvSpPr txBox="1"/>
          <p:nvPr/>
        </p:nvSpPr>
        <p:spPr>
          <a:xfrm>
            <a:off x="443600" y="1434175"/>
            <a:ext cx="4672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Sem a ela não estaríamos aqui!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sistema global de redes de computadores interligadas que utilizam um conjunto próprio de protocolos com o propósito de conectar usuários no mundo inteiro.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91371797c2_0_162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g291371797c2_0_162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position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2" name="Google Shape;1412;g291371797c2_0_162"/>
          <p:cNvSpPr txBox="1"/>
          <p:nvPr/>
        </p:nvSpPr>
        <p:spPr>
          <a:xfrm>
            <a:off x="7621850" y="4535675"/>
            <a:ext cx="127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MDN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g291371797c2_0_162"/>
          <p:cNvSpPr txBox="1"/>
          <p:nvPr/>
        </p:nvSpPr>
        <p:spPr>
          <a:xfrm>
            <a:off x="655875" y="1246400"/>
            <a:ext cx="76728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posicionamento permite retirar elementos do fluxo normal do layout do documento fazendo com que se comportem de maneira diferente, por exemplo, posicionando-se um em cima do outro ou permanecendo numa posição fixa no navegador.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possibilidades são: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Posicionamento estático;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Posicionamento absoluto;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Top, Bottom, Left e Right;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Posicionamento relativo;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Posicionamento fixo;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91371797c2_0_170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g291371797c2_0_170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position: static;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0" name="Google Shape;1420;g291371797c2_0_170"/>
          <p:cNvSpPr txBox="1"/>
          <p:nvPr/>
        </p:nvSpPr>
        <p:spPr>
          <a:xfrm>
            <a:off x="7621850" y="4535675"/>
            <a:ext cx="127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MDN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g291371797c2_0_170"/>
          <p:cNvSpPr txBox="1"/>
          <p:nvPr/>
        </p:nvSpPr>
        <p:spPr>
          <a:xfrm>
            <a:off x="655875" y="1246400"/>
            <a:ext cx="76728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posicionamento estático é o padrão que todo elemento obtém - significa apenas "colocar o elemento em sua posição normal no fluxo de layout do documento - nada de especial para ver aqui".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2" name="Google Shape;1422;g291371797c2_0_170"/>
          <p:cNvSpPr txBox="1"/>
          <p:nvPr/>
        </p:nvSpPr>
        <p:spPr>
          <a:xfrm>
            <a:off x="699100" y="2409475"/>
            <a:ext cx="7324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&lt;p class="positioned"&gt; ... &lt;/p&gt;</a:t>
            </a:r>
            <a:endParaRPr sz="2000" b="0" i="0" u="none" strike="noStrike" cap="none">
              <a:solidFill>
                <a:srgbClr val="FFFFFF"/>
              </a:solidFill>
              <a:highlight>
                <a:schemeClr val="accent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3" name="Google Shape;1423;g291371797c2_0_170"/>
          <p:cNvSpPr txBox="1"/>
          <p:nvPr/>
        </p:nvSpPr>
        <p:spPr>
          <a:xfrm>
            <a:off x="699100" y="2866675"/>
            <a:ext cx="7324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rgbClr val="8FC440"/>
                </a:highlight>
                <a:latin typeface="Montserrat"/>
                <a:ea typeface="Montserrat"/>
                <a:cs typeface="Montserrat"/>
                <a:sym typeface="Montserrat"/>
              </a:rPr>
              <a:t>.positioned {</a:t>
            </a:r>
            <a:endParaRPr sz="2000" b="0" i="0" u="none" strike="noStrike" cap="none">
              <a:solidFill>
                <a:srgbClr val="FFFFFF"/>
              </a:solidFill>
              <a:highlight>
                <a:srgbClr val="8FC44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rgbClr val="8FC440"/>
                </a:highlight>
                <a:latin typeface="Montserrat"/>
                <a:ea typeface="Montserrat"/>
                <a:cs typeface="Montserrat"/>
                <a:sym typeface="Montserrat"/>
              </a:rPr>
              <a:t>  position: static;</a:t>
            </a:r>
            <a:endParaRPr sz="2000" b="0" i="0" u="none" strike="noStrike" cap="none">
              <a:solidFill>
                <a:srgbClr val="FFFFFF"/>
              </a:solidFill>
              <a:highlight>
                <a:srgbClr val="8FC44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rgbClr val="8FC440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2000" b="0" i="0" u="none" strike="noStrike" cap="none">
              <a:solidFill>
                <a:srgbClr val="FFFFFF"/>
              </a:solidFill>
              <a:highlight>
                <a:srgbClr val="8FC44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91371797c2_0_180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position: absolute;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9" name="Google Shape;1429;g291371797c2_0_180"/>
          <p:cNvSpPr txBox="1"/>
          <p:nvPr/>
        </p:nvSpPr>
        <p:spPr>
          <a:xfrm>
            <a:off x="7621850" y="4535675"/>
            <a:ext cx="127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MDN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g291371797c2_0_180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g291371797c2_0_180"/>
          <p:cNvSpPr txBox="1"/>
          <p:nvPr/>
        </p:nvSpPr>
        <p:spPr>
          <a:xfrm>
            <a:off x="655875" y="1246400"/>
            <a:ext cx="76728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bloco com posicionamento absoluto retira o elemento da posição original, fazendo com que o lugar deixado seja ocupado pelo elemento que se segue.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2" name="Google Shape;1432;g291371797c2_0_180"/>
          <p:cNvSpPr txBox="1"/>
          <p:nvPr/>
        </p:nvSpPr>
        <p:spPr>
          <a:xfrm>
            <a:off x="699100" y="2409475"/>
            <a:ext cx="7324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&lt;p class="positioned"&gt; ... &lt;/p&gt;</a:t>
            </a:r>
            <a:endParaRPr sz="2000" b="0" i="0" u="none" strike="noStrike" cap="none">
              <a:solidFill>
                <a:srgbClr val="FFFFFF"/>
              </a:solidFill>
              <a:highlight>
                <a:schemeClr val="accent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3" name="Google Shape;1433;g291371797c2_0_180"/>
          <p:cNvSpPr txBox="1"/>
          <p:nvPr/>
        </p:nvSpPr>
        <p:spPr>
          <a:xfrm>
            <a:off x="699100" y="2866675"/>
            <a:ext cx="7324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rgbClr val="8FC440"/>
                </a:highlight>
                <a:latin typeface="Montserrat"/>
                <a:ea typeface="Montserrat"/>
                <a:cs typeface="Montserrat"/>
                <a:sym typeface="Montserrat"/>
              </a:rPr>
              <a:t>.positioned {</a:t>
            </a:r>
            <a:endParaRPr sz="2000" b="0" i="0" u="none" strike="noStrike" cap="none">
              <a:solidFill>
                <a:srgbClr val="FFFFFF"/>
              </a:solidFill>
              <a:highlight>
                <a:srgbClr val="8FC44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rgbClr val="8FC440"/>
                </a:highlight>
                <a:latin typeface="Montserrat"/>
                <a:ea typeface="Montserrat"/>
                <a:cs typeface="Montserrat"/>
                <a:sym typeface="Montserrat"/>
              </a:rPr>
              <a:t>   position: absolute;</a:t>
            </a:r>
            <a:endParaRPr sz="2000" b="0" i="0" u="none" strike="noStrike" cap="none">
              <a:solidFill>
                <a:srgbClr val="FFFFFF"/>
              </a:solidFill>
              <a:highlight>
                <a:srgbClr val="8FC44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rgbClr val="8FC440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2000" b="0" i="0" u="none" strike="noStrike" cap="none">
              <a:solidFill>
                <a:srgbClr val="FFFFFF"/>
              </a:solidFill>
              <a:highlight>
                <a:srgbClr val="8FC44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91371797c2_0_190"/>
          <p:cNvSpPr txBox="1"/>
          <p:nvPr/>
        </p:nvSpPr>
        <p:spPr>
          <a:xfrm>
            <a:off x="377724" y="167525"/>
            <a:ext cx="85956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position: relative;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g291371797c2_0_190"/>
          <p:cNvSpPr txBox="1"/>
          <p:nvPr/>
        </p:nvSpPr>
        <p:spPr>
          <a:xfrm>
            <a:off x="7262875" y="4535675"/>
            <a:ext cx="163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kadunew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g291371797c2_0_190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g291371797c2_0_190"/>
          <p:cNvSpPr txBox="1"/>
          <p:nvPr/>
        </p:nvSpPr>
        <p:spPr>
          <a:xfrm>
            <a:off x="655875" y="1246400"/>
            <a:ext cx="7672800" cy="3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Ao declararmos position:relative; sozinha não causa nenhum efeito no posicionamento. Se usarmos ela em conjunto com as propriedades top, right, bottom e left, movimenta o bloco de sua posição inicial para uma posição conforme declarado nas propriedades citadas.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bloco sai de sua posição original e o espaço que ela ocupava é preservado.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291371797c2_0_198"/>
          <p:cNvSpPr txBox="1"/>
          <p:nvPr/>
        </p:nvSpPr>
        <p:spPr>
          <a:xfrm>
            <a:off x="377724" y="167525"/>
            <a:ext cx="85956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top, bottom, left e right</a:t>
            </a:r>
            <a:endParaRPr sz="21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7" name="Google Shape;1447;g291371797c2_0_198"/>
          <p:cNvSpPr txBox="1"/>
          <p:nvPr/>
        </p:nvSpPr>
        <p:spPr>
          <a:xfrm>
            <a:off x="7621850" y="4535675"/>
            <a:ext cx="1272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MDN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g291371797c2_0_198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g291371797c2_0_198"/>
          <p:cNvSpPr txBox="1"/>
          <p:nvPr/>
        </p:nvSpPr>
        <p:spPr>
          <a:xfrm>
            <a:off x="655875" y="1246400"/>
            <a:ext cx="76728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São usadas ao lado da position para especificar exatamente para onde mover o elemento posicionado. 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xemplo: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0" name="Google Shape;1450;g291371797c2_0_198"/>
          <p:cNvSpPr txBox="1"/>
          <p:nvPr/>
        </p:nvSpPr>
        <p:spPr>
          <a:xfrm>
            <a:off x="699100" y="2028475"/>
            <a:ext cx="7324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&lt;p class="positioned"&gt; ... &lt;/p&gt;</a:t>
            </a:r>
            <a:endParaRPr sz="2000" b="0" i="0" u="none" strike="noStrike" cap="none">
              <a:solidFill>
                <a:srgbClr val="FFFFFF"/>
              </a:solidFill>
              <a:highlight>
                <a:schemeClr val="accent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1" name="Google Shape;1451;g291371797c2_0_198"/>
          <p:cNvSpPr txBox="1"/>
          <p:nvPr/>
        </p:nvSpPr>
        <p:spPr>
          <a:xfrm>
            <a:off x="699100" y="2561875"/>
            <a:ext cx="73248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rgbClr val="8FC440"/>
                </a:highlight>
                <a:latin typeface="Montserrat"/>
                <a:ea typeface="Montserrat"/>
                <a:cs typeface="Montserrat"/>
                <a:sym typeface="Montserrat"/>
              </a:rPr>
              <a:t>.positioned {</a:t>
            </a:r>
            <a:endParaRPr sz="2000" b="0" i="0" u="none" strike="noStrike" cap="none">
              <a:solidFill>
                <a:srgbClr val="FFFFFF"/>
              </a:solidFill>
              <a:highlight>
                <a:srgbClr val="8FC44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rgbClr val="8FC440"/>
                </a:highlight>
                <a:latin typeface="Montserrat"/>
                <a:ea typeface="Montserrat"/>
                <a:cs typeface="Montserrat"/>
                <a:sym typeface="Montserrat"/>
              </a:rPr>
              <a:t>   position: relative;</a:t>
            </a:r>
            <a:endParaRPr sz="2000" b="0" i="0" u="none" strike="noStrike" cap="none">
              <a:solidFill>
                <a:srgbClr val="FFFFFF"/>
              </a:solidFill>
              <a:highlight>
                <a:srgbClr val="8FC44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rgbClr val="8FC440"/>
                </a:highlight>
                <a:latin typeface="Montserrat"/>
                <a:ea typeface="Montserrat"/>
                <a:cs typeface="Montserrat"/>
                <a:sym typeface="Montserrat"/>
              </a:rPr>
              <a:t>   top: 30px;</a:t>
            </a:r>
            <a:endParaRPr sz="2000" b="0" i="0" u="none" strike="noStrike" cap="none">
              <a:solidFill>
                <a:srgbClr val="FFFFFF"/>
              </a:solidFill>
              <a:highlight>
                <a:srgbClr val="8FC44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rgbClr val="8FC440"/>
                </a:highlight>
                <a:latin typeface="Montserrat"/>
                <a:ea typeface="Montserrat"/>
                <a:cs typeface="Montserrat"/>
                <a:sym typeface="Montserrat"/>
              </a:rPr>
              <a:t>   left: 30px;</a:t>
            </a:r>
            <a:endParaRPr sz="2000" b="0" i="0" u="none" strike="noStrike" cap="none">
              <a:solidFill>
                <a:srgbClr val="FFFFFF"/>
              </a:solidFill>
              <a:highlight>
                <a:srgbClr val="8FC44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highlight>
                  <a:srgbClr val="8FC440"/>
                </a:highlight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2000" b="0" i="0" u="none" strike="noStrike" cap="none">
              <a:solidFill>
                <a:srgbClr val="FFFFFF"/>
              </a:solidFill>
              <a:highlight>
                <a:srgbClr val="8FC44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291371797c2_0_208"/>
          <p:cNvSpPr txBox="1"/>
          <p:nvPr/>
        </p:nvSpPr>
        <p:spPr>
          <a:xfrm>
            <a:off x="377724" y="167525"/>
            <a:ext cx="85956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position: fixed;</a:t>
            </a:r>
            <a:endParaRPr sz="21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7" name="Google Shape;1457;g291371797c2_0_208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g291371797c2_0_208"/>
          <p:cNvSpPr txBox="1"/>
          <p:nvPr/>
        </p:nvSpPr>
        <p:spPr>
          <a:xfrm>
            <a:off x="735600" y="1784675"/>
            <a:ext cx="76728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valor fixed usado em position deixa o bloco posicionado de maneira fixa em relação a uma referência. O contexto de posicionamento é sempre a área de renderização, exemplo, canto superior esquerdo da tela do navegador.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bloco com esse valor </a:t>
            </a:r>
            <a:r>
              <a:rPr lang="pt-B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não se movimenta quando há rolagem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na página.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9" name="Google Shape;1459;g291371797c2_0_208"/>
          <p:cNvSpPr txBox="1"/>
          <p:nvPr/>
        </p:nvSpPr>
        <p:spPr>
          <a:xfrm>
            <a:off x="7262875" y="4535675"/>
            <a:ext cx="1632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kadunew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91371797c2_0_216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g291371797c2_0_216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z-index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6" name="Google Shape;1466;g291371797c2_0_216"/>
          <p:cNvSpPr txBox="1"/>
          <p:nvPr/>
        </p:nvSpPr>
        <p:spPr>
          <a:xfrm>
            <a:off x="7609456" y="4535675"/>
            <a:ext cx="1086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MDN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g291371797c2_0_21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g291371797c2_0_216"/>
          <p:cNvSpPr txBox="1"/>
          <p:nvPr/>
        </p:nvSpPr>
        <p:spPr>
          <a:xfrm>
            <a:off x="655875" y="1398800"/>
            <a:ext cx="28143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uando os elementos começam a se sobrepor, o que determina quais elementos aparecem em cima de quais outros elementos?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9" name="Google Shape;1469;g291371797c2_0_216"/>
          <p:cNvPicPr preferRelativeResize="0"/>
          <p:nvPr/>
        </p:nvPicPr>
        <p:blipFill rotWithShape="1">
          <a:blip r:embed="rId3">
            <a:alphaModFix/>
          </a:blip>
          <a:srcRect l="25888" t="11785" r="25450" b="33245"/>
          <a:stretch/>
        </p:blipFill>
        <p:spPr>
          <a:xfrm>
            <a:off x="3670450" y="1356887"/>
            <a:ext cx="4449424" cy="28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291371797c2_0_226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g291371797c2_0_226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z-index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6" name="Google Shape;1476;g291371797c2_0_226"/>
          <p:cNvSpPr txBox="1"/>
          <p:nvPr/>
        </p:nvSpPr>
        <p:spPr>
          <a:xfrm>
            <a:off x="7609456" y="4535675"/>
            <a:ext cx="10869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W3C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g291371797c2_0_226"/>
          <p:cNvSpPr txBox="1"/>
          <p:nvPr/>
        </p:nvSpPr>
        <p:spPr>
          <a:xfrm>
            <a:off x="0" y="0"/>
            <a:ext cx="8694000" cy="1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g291371797c2_0_226"/>
          <p:cNvSpPr txBox="1"/>
          <p:nvPr/>
        </p:nvSpPr>
        <p:spPr>
          <a:xfrm>
            <a:off x="655875" y="1398800"/>
            <a:ext cx="75861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propriedade z-index especifica a ordem do empilhamento de um elemento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elemento com maior ordem de pilha está sempre na frente de um elemento com uma ordem de pilha menor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Nota: o z-index funciona apenas em elementos posicionados (position: absolute, position: relative, position: fixed, ou position: sticky).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91371797c2_0_235"/>
          <p:cNvSpPr/>
          <p:nvPr/>
        </p:nvSpPr>
        <p:spPr>
          <a:xfrm>
            <a:off x="514350" y="1035550"/>
            <a:ext cx="8223000" cy="31893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g291371797c2_0_235"/>
          <p:cNvSpPr txBox="1"/>
          <p:nvPr/>
        </p:nvSpPr>
        <p:spPr>
          <a:xfrm>
            <a:off x="377724" y="167525"/>
            <a:ext cx="7851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 2</a:t>
            </a:r>
            <a:endParaRPr sz="5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85" name="Google Shape;1485;g291371797c2_0_235"/>
          <p:cNvSpPr txBox="1"/>
          <p:nvPr/>
        </p:nvSpPr>
        <p:spPr>
          <a:xfrm>
            <a:off x="655875" y="1246400"/>
            <a:ext cx="76728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Crie 4 divs com conteúdos;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Uma div deverá ser transformada em um menu e deixe ela no topo em uma posição fixa;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Utilize o z-index para deixar essa div sobre as demais divs;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Posicione uma div para ficar 100px do topo e 50 do canto direito da tela;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91371797c2_0_243"/>
          <p:cNvSpPr/>
          <p:nvPr/>
        </p:nvSpPr>
        <p:spPr>
          <a:xfrm>
            <a:off x="453925" y="1068200"/>
            <a:ext cx="8240100" cy="3238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g291371797c2_0_243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header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2" name="Google Shape;1492;g291371797c2_0_243"/>
          <p:cNvSpPr txBox="1"/>
          <p:nvPr/>
        </p:nvSpPr>
        <p:spPr>
          <a:xfrm>
            <a:off x="6250250" y="4307075"/>
            <a:ext cx="2363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W3C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g291371797c2_0_243"/>
          <p:cNvSpPr txBox="1"/>
          <p:nvPr/>
        </p:nvSpPr>
        <p:spPr>
          <a:xfrm>
            <a:off x="655875" y="1322600"/>
            <a:ext cx="77595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elemento &lt;header&gt; representa um contêiner para conteúdo introdutório ou um conjunto de links de navegação.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4" name="Google Shape;1494;g291371797c2_0_243"/>
          <p:cNvPicPr preferRelativeResize="0"/>
          <p:nvPr/>
        </p:nvPicPr>
        <p:blipFill rotWithShape="1">
          <a:blip r:embed="rId3">
            <a:alphaModFix/>
          </a:blip>
          <a:srcRect t="27461" r="51068" b="33722"/>
          <a:stretch/>
        </p:blipFill>
        <p:spPr>
          <a:xfrm>
            <a:off x="4581400" y="2134500"/>
            <a:ext cx="3899315" cy="17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g291371797c2_0_243"/>
          <p:cNvSpPr txBox="1"/>
          <p:nvPr/>
        </p:nvSpPr>
        <p:spPr>
          <a:xfrm>
            <a:off x="655204" y="2041025"/>
            <a:ext cx="37941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elemento &lt;header&gt; normalmente contém: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ou mais elementos de cabeçalho (&lt;h1&gt; - &lt;h6&gt;)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logotipo ou ícone.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6" name="Google Shape;1496;g291371797c2_0_243"/>
          <p:cNvSpPr txBox="1"/>
          <p:nvPr/>
        </p:nvSpPr>
        <p:spPr>
          <a:xfrm>
            <a:off x="537725" y="4523950"/>
            <a:ext cx="39045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*cabeçalho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g30a8374c69c_0_14"/>
          <p:cNvPicPr preferRelativeResize="0"/>
          <p:nvPr/>
        </p:nvPicPr>
        <p:blipFill rotWithShape="1">
          <a:blip r:embed="rId3">
            <a:alphaModFix/>
          </a:blip>
          <a:srcRect l="42295" r="11954"/>
          <a:stretch/>
        </p:blipFill>
        <p:spPr>
          <a:xfrm>
            <a:off x="5184350" y="0"/>
            <a:ext cx="39596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30a8374c69c_0_14"/>
          <p:cNvSpPr txBox="1"/>
          <p:nvPr/>
        </p:nvSpPr>
        <p:spPr>
          <a:xfrm>
            <a:off x="301529" y="167521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Internet</a:t>
            </a:r>
            <a:endParaRPr sz="3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30a8374c69c_0_14"/>
          <p:cNvSpPr txBox="1"/>
          <p:nvPr/>
        </p:nvSpPr>
        <p:spPr>
          <a:xfrm>
            <a:off x="5412950" y="167525"/>
            <a:ext cx="22452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sng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Backbone</a:t>
            </a:r>
            <a:r>
              <a:rPr lang="pt-BR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é a espinha dorsal da internet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g30a8374c69c_0_14"/>
          <p:cNvSpPr/>
          <p:nvPr/>
        </p:nvSpPr>
        <p:spPr>
          <a:xfrm>
            <a:off x="272150" y="1137550"/>
            <a:ext cx="5293200" cy="3136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g30a8374c69c_0_14" descr="Video explicando como a internet funciona!&#10;&#10;Como Funciona a energia solar: https://www.youtube.com/watch?v=ilpVP-loDak&#10;&#10;Materiais utilizados nos videos:&#10;0:35 https://www.youtube.com/watch?v=31LE0bPLrhM&#10;1:24 https://www.youtube.com/watch?v=9YLN4zncxyg&#10;2:34 https://www.youtube.com/watch?v=ZUxPW0H3TMU" title="Como Funciona a Internet?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1270300"/>
            <a:ext cx="4936700" cy="277689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0a8374c69c_0_14"/>
          <p:cNvSpPr txBox="1"/>
          <p:nvPr/>
        </p:nvSpPr>
        <p:spPr>
          <a:xfrm>
            <a:off x="760850" y="4430425"/>
            <a:ext cx="4804500" cy="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https://www.youtube.com/watch?v=AABqPceCwZk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91371797c2_0_253"/>
          <p:cNvSpPr/>
          <p:nvPr/>
        </p:nvSpPr>
        <p:spPr>
          <a:xfrm>
            <a:off x="453925" y="1068200"/>
            <a:ext cx="8240100" cy="3412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g291371797c2_0_253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footer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3" name="Google Shape;1503;g291371797c2_0_253"/>
          <p:cNvSpPr txBox="1"/>
          <p:nvPr/>
        </p:nvSpPr>
        <p:spPr>
          <a:xfrm>
            <a:off x="6287432" y="4459475"/>
            <a:ext cx="2363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W3C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g291371797c2_0_253"/>
          <p:cNvSpPr txBox="1"/>
          <p:nvPr/>
        </p:nvSpPr>
        <p:spPr>
          <a:xfrm>
            <a:off x="655875" y="1170200"/>
            <a:ext cx="45993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tag &lt;footer&gt; define um rodapé para um documento ou seção</a:t>
            </a: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elemento &lt;footer&gt; normalmente contém: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nformação de autoria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Informações sobre direitos autorais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Informações de Contato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Mapa do site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oltar ao topo links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ocumentos relacionados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Você pode ter vários elementos &lt;footer&gt; em um documento.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5" name="Google Shape;1505;g291371797c2_0_253"/>
          <p:cNvPicPr preferRelativeResize="0"/>
          <p:nvPr/>
        </p:nvPicPr>
        <p:blipFill rotWithShape="1">
          <a:blip r:embed="rId3">
            <a:alphaModFix/>
          </a:blip>
          <a:srcRect l="50558" t="26731" r="1049" b="12870"/>
          <a:stretch/>
        </p:blipFill>
        <p:spPr>
          <a:xfrm>
            <a:off x="5318975" y="1416450"/>
            <a:ext cx="3588625" cy="251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g291371797c2_0_253"/>
          <p:cNvSpPr/>
          <p:nvPr/>
        </p:nvSpPr>
        <p:spPr>
          <a:xfrm>
            <a:off x="5271118" y="3418300"/>
            <a:ext cx="3280800" cy="386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g291371797c2_0_253"/>
          <p:cNvSpPr txBox="1"/>
          <p:nvPr/>
        </p:nvSpPr>
        <p:spPr>
          <a:xfrm>
            <a:off x="537725" y="4523950"/>
            <a:ext cx="39045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*rodapé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91371797c2_0_263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g291371797c2_0_263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Listas (ol/ul/li)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4" name="Google Shape;1514;g291371797c2_0_263"/>
          <p:cNvSpPr txBox="1"/>
          <p:nvPr/>
        </p:nvSpPr>
        <p:spPr>
          <a:xfrm>
            <a:off x="6250250" y="4535675"/>
            <a:ext cx="2443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W3C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g291371797c2_0_263"/>
          <p:cNvSpPr txBox="1"/>
          <p:nvPr/>
        </p:nvSpPr>
        <p:spPr>
          <a:xfrm>
            <a:off x="655875" y="1170200"/>
            <a:ext cx="45993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&lt;ol&gt;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tag &lt;ol&gt; define uma lista ordenada. Uma lista ordenada pode ser numérica ou alfabética.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tag &lt;li&gt; é usada para definir cada item da lista.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&lt;ul&gt;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tag &lt;ul&gt; define uma lista não ordenada (com marcadores).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 a tag &lt;ul&gt; junto com a tag &lt;li&gt; para criar listas não ordenadas;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6" name="Google Shape;1516;g291371797c2_0_263"/>
          <p:cNvPicPr preferRelativeResize="0"/>
          <p:nvPr/>
        </p:nvPicPr>
        <p:blipFill rotWithShape="1">
          <a:blip r:embed="rId3">
            <a:alphaModFix/>
          </a:blip>
          <a:srcRect t="27460" r="72485" b="23115"/>
          <a:stretch/>
        </p:blipFill>
        <p:spPr>
          <a:xfrm>
            <a:off x="5352375" y="1293225"/>
            <a:ext cx="2924353" cy="295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291371797c2_0_272"/>
          <p:cNvSpPr/>
          <p:nvPr/>
        </p:nvSpPr>
        <p:spPr>
          <a:xfrm>
            <a:off x="453925" y="1068200"/>
            <a:ext cx="8240100" cy="354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g291371797c2_0_272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Menu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3" name="Google Shape;1523;g291371797c2_0_272"/>
          <p:cNvSpPr txBox="1"/>
          <p:nvPr/>
        </p:nvSpPr>
        <p:spPr>
          <a:xfrm>
            <a:off x="6250250" y="4535675"/>
            <a:ext cx="2443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Fonte: W3C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g291371797c2_0_272"/>
          <p:cNvSpPr txBox="1"/>
          <p:nvPr/>
        </p:nvSpPr>
        <p:spPr>
          <a:xfrm>
            <a:off x="655875" y="1170200"/>
            <a:ext cx="34962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Você utilizar uma tag &lt;a&gt; de link para indicar não só um site ou arquivo externo da sua página, como também linkar um seção da sua página;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isso, basta informar no campo href o id com # do elemento para o qual o item do menu deve apontar. Exemplo &gt;&gt;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5" name="Google Shape;1525;g291371797c2_0_272"/>
          <p:cNvPicPr preferRelativeResize="0"/>
          <p:nvPr/>
        </p:nvPicPr>
        <p:blipFill rotWithShape="1">
          <a:blip r:embed="rId3">
            <a:alphaModFix/>
          </a:blip>
          <a:srcRect t="27313" r="56842" b="17728"/>
          <a:stretch/>
        </p:blipFill>
        <p:spPr>
          <a:xfrm>
            <a:off x="4289625" y="871703"/>
            <a:ext cx="4749176" cy="3400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291371797c2_0_281"/>
          <p:cNvSpPr/>
          <p:nvPr/>
        </p:nvSpPr>
        <p:spPr>
          <a:xfrm>
            <a:off x="514350" y="1264150"/>
            <a:ext cx="8223000" cy="3493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g291371797c2_0_281"/>
          <p:cNvSpPr txBox="1"/>
          <p:nvPr/>
        </p:nvSpPr>
        <p:spPr>
          <a:xfrm>
            <a:off x="377724" y="167525"/>
            <a:ext cx="7851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 da Semana</a:t>
            </a:r>
            <a:endParaRPr sz="5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32" name="Google Shape;1532;g291371797c2_0_281"/>
          <p:cNvSpPr txBox="1"/>
          <p:nvPr/>
        </p:nvSpPr>
        <p:spPr>
          <a:xfrm>
            <a:off x="655875" y="1264150"/>
            <a:ext cx="7672800" cy="3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pt-BR"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Agora que já vimos como construir o nosso site com conteúdos e seções diferentes em layout variados, é a sua vez de desenvolver um projeto de site sobre o tema escolhido d</a:t>
            </a:r>
            <a:r>
              <a:rPr lang="pt-BR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</a:t>
            </a:r>
            <a:r>
              <a:rPr lang="pt-BR"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ODS</a:t>
            </a:r>
            <a:r>
              <a:rPr lang="pt-BR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pt-BR" sz="1700" b="1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Lembre de criar pelo menos três sessões diferentes para expor suas ideias, utilize imagens e vídeos para reforçar a mensagem;</a:t>
            </a:r>
            <a:endParaRPr sz="1700" b="1" i="0" u="sng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pt-BR"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Contamos agora com a sua criatividade para criar o seu site! Não esqueça de salvar todas as alterações e colocar em um repositório no Github! </a:t>
            </a: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pt-BR"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Bom trabalho =)</a:t>
            </a: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30a45d8e903_0_1600"/>
          <p:cNvSpPr txBox="1"/>
          <p:nvPr/>
        </p:nvSpPr>
        <p:spPr>
          <a:xfrm>
            <a:off x="242650" y="1716200"/>
            <a:ext cx="3005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Dúvidas?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38" name="Google Shape;1538;g30a45d8e903_0_1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325" y="386200"/>
            <a:ext cx="4500125" cy="45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91371797c2_0_334"/>
          <p:cNvSpPr/>
          <p:nvPr/>
        </p:nvSpPr>
        <p:spPr>
          <a:xfrm>
            <a:off x="0" y="1694225"/>
            <a:ext cx="91440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g291371797c2_0_334"/>
          <p:cNvSpPr/>
          <p:nvPr/>
        </p:nvSpPr>
        <p:spPr>
          <a:xfrm>
            <a:off x="533325" y="1188600"/>
            <a:ext cx="81066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g291371797c2_0_334"/>
          <p:cNvSpPr txBox="1"/>
          <p:nvPr/>
        </p:nvSpPr>
        <p:spPr>
          <a:xfrm>
            <a:off x="702175" y="126790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Meu Primeiro Site</a:t>
            </a: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6" name="Google Shape;1546;g291371797c2_0_334"/>
          <p:cNvSpPr txBox="1"/>
          <p:nvPr/>
        </p:nvSpPr>
        <p:spPr>
          <a:xfrm>
            <a:off x="7581613" y="2685650"/>
            <a:ext cx="698700" cy="17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pt-BR" sz="12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2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g291371797c2_0_334"/>
          <p:cNvSpPr txBox="1"/>
          <p:nvPr/>
        </p:nvSpPr>
        <p:spPr>
          <a:xfrm>
            <a:off x="5895925" y="3425750"/>
            <a:ext cx="19836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6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aula</a:t>
            </a:r>
            <a:endParaRPr sz="6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8" name="Google Shape;1548;g291371797c2_0_334"/>
          <p:cNvSpPr txBox="1"/>
          <p:nvPr/>
        </p:nvSpPr>
        <p:spPr>
          <a:xfrm>
            <a:off x="702175" y="3340850"/>
            <a:ext cx="34713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Duração: 2 horas e 30 minutos</a:t>
            </a:r>
            <a:endParaRPr sz="16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549" name="Google Shape;1549;g291371797c2_0_334"/>
          <p:cNvSpPr txBox="1"/>
          <p:nvPr/>
        </p:nvSpPr>
        <p:spPr>
          <a:xfrm>
            <a:off x="702175" y="202990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Responsividade + Web Design</a:t>
            </a:r>
            <a:endParaRPr sz="3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4" name="Google Shape;1554;g291371797c2_0_370"/>
          <p:cNvPicPr preferRelativeResize="0"/>
          <p:nvPr/>
        </p:nvPicPr>
        <p:blipFill rotWithShape="1">
          <a:blip r:embed="rId3">
            <a:alphaModFix/>
          </a:blip>
          <a:srcRect l="4936" r="30359"/>
          <a:stretch/>
        </p:blipFill>
        <p:spPr>
          <a:xfrm>
            <a:off x="0" y="-14000"/>
            <a:ext cx="49938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g291371797c2_0_370"/>
          <p:cNvSpPr/>
          <p:nvPr/>
        </p:nvSpPr>
        <p:spPr>
          <a:xfrm>
            <a:off x="3638550" y="1137800"/>
            <a:ext cx="4993800" cy="3094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g291371797c2_0_370"/>
          <p:cNvSpPr txBox="1"/>
          <p:nvPr/>
        </p:nvSpPr>
        <p:spPr>
          <a:xfrm>
            <a:off x="3298114" y="116113"/>
            <a:ext cx="5358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Conteúdo</a:t>
            </a:r>
            <a:endParaRPr sz="3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7" name="Google Shape;1557;g291371797c2_0_370"/>
          <p:cNvSpPr txBox="1"/>
          <p:nvPr/>
        </p:nvSpPr>
        <p:spPr>
          <a:xfrm>
            <a:off x="3918304" y="1449354"/>
            <a:ext cx="36300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 responsividade;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Boas Práticas;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Meta Viewport;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Media Queries;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@media;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Exemplos;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Banco de imagens e ícones gratuitos;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291371797c2_0_384"/>
          <p:cNvSpPr/>
          <p:nvPr/>
        </p:nvSpPr>
        <p:spPr>
          <a:xfrm>
            <a:off x="453925" y="1144400"/>
            <a:ext cx="8240100" cy="32382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g291371797c2_0_384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Responsividade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4" name="Google Shape;1564;g291371797c2_0_384"/>
          <p:cNvSpPr txBox="1"/>
          <p:nvPr/>
        </p:nvSpPr>
        <p:spPr>
          <a:xfrm>
            <a:off x="579675" y="1322600"/>
            <a:ext cx="51120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Web design responsivo é sobre o uso de HTML e CSS para redimensionar, ocultar, reduzir ou ampliar automaticamente um site, para torná-lo bom em todos os dispositivos (desktops, tablets e telefones).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font: </a:t>
            </a:r>
            <a:r>
              <a:rPr lang="pt-BR" sz="1800" b="0" i="0" u="sng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W3C</a:t>
            </a:r>
            <a:endParaRPr sz="1800" b="0" i="0" u="none" strike="noStrike" cap="non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5" name="Google Shape;1565;g291371797c2_0_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2100" y="1230300"/>
            <a:ext cx="3070775" cy="30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g291371797c2_0_3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775" y="1095375"/>
            <a:ext cx="7620000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g291371797c2_0_379"/>
          <p:cNvSpPr txBox="1"/>
          <p:nvPr/>
        </p:nvSpPr>
        <p:spPr>
          <a:xfrm>
            <a:off x="377724" y="167525"/>
            <a:ext cx="82932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pt-BR" sz="4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Web Responsivo</a:t>
            </a:r>
            <a:endParaRPr sz="25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291371797c2_0_393"/>
          <p:cNvSpPr/>
          <p:nvPr/>
        </p:nvSpPr>
        <p:spPr>
          <a:xfrm>
            <a:off x="453925" y="1144400"/>
            <a:ext cx="8240100" cy="3080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g291371797c2_0_393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Viewport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8" name="Google Shape;1578;g291371797c2_0_393"/>
          <p:cNvSpPr txBox="1"/>
          <p:nvPr/>
        </p:nvSpPr>
        <p:spPr>
          <a:xfrm>
            <a:off x="579675" y="1398800"/>
            <a:ext cx="78522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criar um site responsivo, adicione a seguinte tag &lt;meta&gt; em todas as suas páginas da web, exemplo: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&lt;meta name="viewport" content="width=device-width, initial-scale=1.0"&gt;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Isso definirá a janela de visualização da sua página, que fornecerá ao navegador instruções sobre como controlar as dimensões e a escala da página.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"/>
          <p:cNvPicPr preferRelativeResize="0"/>
          <p:nvPr/>
        </p:nvPicPr>
        <p:blipFill rotWithShape="1">
          <a:blip r:embed="rId3">
            <a:alphaModFix/>
          </a:blip>
          <a:srcRect l="46545" t="-388" r="5303" b="11969"/>
          <a:stretch/>
        </p:blipFill>
        <p:spPr>
          <a:xfrm>
            <a:off x="4493600" y="-35389"/>
            <a:ext cx="4650400" cy="56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"/>
          <p:cNvPicPr preferRelativeResize="0"/>
          <p:nvPr/>
        </p:nvPicPr>
        <p:blipFill rotWithShape="1">
          <a:blip r:embed="rId4">
            <a:alphaModFix/>
          </a:blip>
          <a:srcRect l="36183" r="14400"/>
          <a:stretch/>
        </p:blipFill>
        <p:spPr>
          <a:xfrm>
            <a:off x="-62592" y="-48175"/>
            <a:ext cx="4572000" cy="5203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"/>
          <p:cNvSpPr/>
          <p:nvPr/>
        </p:nvSpPr>
        <p:spPr>
          <a:xfrm>
            <a:off x="-62600" y="-48175"/>
            <a:ext cx="9247500" cy="5404800"/>
          </a:xfrm>
          <a:prstGeom prst="rect">
            <a:avLst/>
          </a:prstGeom>
          <a:solidFill>
            <a:srgbClr val="8FC440">
              <a:alpha val="3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"/>
          <p:cNvSpPr txBox="1">
            <a:spLocks noGrp="1"/>
          </p:cNvSpPr>
          <p:nvPr>
            <p:ph type="ctrTitle"/>
          </p:nvPr>
        </p:nvSpPr>
        <p:spPr>
          <a:xfrm>
            <a:off x="647050" y="2929750"/>
            <a:ext cx="3265800" cy="89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endParaRPr sz="4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4"/>
          <p:cNvSpPr txBox="1">
            <a:spLocks noGrp="1"/>
          </p:cNvSpPr>
          <p:nvPr>
            <p:ph type="ctrTitle"/>
          </p:nvPr>
        </p:nvSpPr>
        <p:spPr>
          <a:xfrm>
            <a:off x="5066650" y="2929750"/>
            <a:ext cx="3265800" cy="89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endParaRPr sz="4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4"/>
          <p:cNvSpPr txBox="1"/>
          <p:nvPr/>
        </p:nvSpPr>
        <p:spPr>
          <a:xfrm>
            <a:off x="4991100" y="3638550"/>
            <a:ext cx="3265800" cy="89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Programas que gerenciam os dados e escolhem as melhores rotas para entregar os pacotes de dados com segurança.</a:t>
            </a:r>
            <a:endParaRPr sz="1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"/>
          <p:cNvSpPr txBox="1"/>
          <p:nvPr/>
        </p:nvSpPr>
        <p:spPr>
          <a:xfrm>
            <a:off x="552450" y="3638550"/>
            <a:ext cx="3265800" cy="893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Equipamentos físicos como os cabos de fibra óptica submarinos, modems e cabos de rede.</a:t>
            </a:r>
            <a:endParaRPr sz="16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91371797c2_0_401"/>
          <p:cNvSpPr/>
          <p:nvPr/>
        </p:nvSpPr>
        <p:spPr>
          <a:xfrm>
            <a:off x="453925" y="915800"/>
            <a:ext cx="8240100" cy="3904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g291371797c2_0_401"/>
          <p:cNvSpPr txBox="1"/>
          <p:nvPr/>
        </p:nvSpPr>
        <p:spPr>
          <a:xfrm>
            <a:off x="377729" y="151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Viewport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5" name="Google Shape;1585;g291371797c2_0_401"/>
          <p:cNvSpPr txBox="1"/>
          <p:nvPr/>
        </p:nvSpPr>
        <p:spPr>
          <a:xfrm>
            <a:off x="767000" y="1170200"/>
            <a:ext cx="30636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Aqui está um exemplo de uma página da web sem a meta tag da viewport e a mesma página da web com a meta da viewport: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6" name="Google Shape;1586;g291371797c2_0_4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8875" y="1021950"/>
            <a:ext cx="19050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g291371797c2_0_4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26875" y="1021950"/>
            <a:ext cx="1905000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8" name="Google Shape;1588;g291371797c2_0_401"/>
          <p:cNvSpPr txBox="1"/>
          <p:nvPr/>
        </p:nvSpPr>
        <p:spPr>
          <a:xfrm>
            <a:off x="4472700" y="4338200"/>
            <a:ext cx="1905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sem viewport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9" name="Google Shape;1589;g291371797c2_0_401"/>
          <p:cNvSpPr txBox="1"/>
          <p:nvPr/>
        </p:nvSpPr>
        <p:spPr>
          <a:xfrm>
            <a:off x="6530100" y="4338200"/>
            <a:ext cx="19050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 viewport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91371797c2_0_412"/>
          <p:cNvSpPr/>
          <p:nvPr/>
        </p:nvSpPr>
        <p:spPr>
          <a:xfrm>
            <a:off x="453925" y="915800"/>
            <a:ext cx="8240100" cy="3904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g291371797c2_0_412"/>
          <p:cNvSpPr txBox="1"/>
          <p:nvPr/>
        </p:nvSpPr>
        <p:spPr>
          <a:xfrm>
            <a:off x="377729" y="151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max-width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g291371797c2_0_412"/>
          <p:cNvSpPr txBox="1"/>
          <p:nvPr/>
        </p:nvSpPr>
        <p:spPr>
          <a:xfrm>
            <a:off x="767000" y="1170200"/>
            <a:ext cx="75384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a propriedade de </a:t>
            </a: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largura máxima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estiver definida como 100%, a imagem será reduzida se for necessário, mas nunca será maior que o tamanho original: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7" name="Google Shape;1597;g291371797c2_0_412"/>
          <p:cNvPicPr preferRelativeResize="0"/>
          <p:nvPr/>
        </p:nvPicPr>
        <p:blipFill rotWithShape="1">
          <a:blip r:embed="rId3">
            <a:alphaModFix/>
          </a:blip>
          <a:srcRect t="11275"/>
          <a:stretch/>
        </p:blipFill>
        <p:spPr>
          <a:xfrm>
            <a:off x="867250" y="2230925"/>
            <a:ext cx="2119725" cy="22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g291371797c2_0_412"/>
          <p:cNvSpPr txBox="1"/>
          <p:nvPr/>
        </p:nvSpPr>
        <p:spPr>
          <a:xfrm>
            <a:off x="2907250" y="2367250"/>
            <a:ext cx="56517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pt-BR" sz="1250" b="0" i="0" u="none" strike="noStrike" cap="non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250" b="0" i="0" u="none" strike="noStrike" cap="none">
                <a:solidFill>
                  <a:srgbClr val="A52A2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pt-BR" sz="1250" b="0" i="0" u="none" strike="noStrike" cap="none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src</a:t>
            </a:r>
            <a:r>
              <a:rPr lang="pt-BR" sz="1250" b="0" i="0" u="none" strike="noStrike" cap="non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="img_girl.jpg"</a:t>
            </a:r>
            <a:r>
              <a:rPr lang="pt-BR" sz="1250" b="0" i="0" u="none" strike="noStrike" cap="none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style</a:t>
            </a:r>
            <a:r>
              <a:rPr lang="pt-BR" sz="1250" b="0" i="0" u="none" strike="noStrike" cap="none">
                <a:solidFill>
                  <a:srgbClr val="0000C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="max-width:100%;height:auto;"&gt;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91371797c2_0_421"/>
          <p:cNvSpPr/>
          <p:nvPr/>
        </p:nvSpPr>
        <p:spPr>
          <a:xfrm>
            <a:off x="453925" y="915800"/>
            <a:ext cx="8240100" cy="3904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g291371797c2_0_421"/>
          <p:cNvSpPr txBox="1"/>
          <p:nvPr/>
        </p:nvSpPr>
        <p:spPr>
          <a:xfrm>
            <a:off x="377725" y="195975"/>
            <a:ext cx="8240100" cy="5550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pt-BR" sz="37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Tamanho de Texto Responsivo</a:t>
            </a: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5" name="Google Shape;1605;g291371797c2_0_421"/>
          <p:cNvSpPr txBox="1"/>
          <p:nvPr/>
        </p:nvSpPr>
        <p:spPr>
          <a:xfrm>
            <a:off x="767000" y="1170200"/>
            <a:ext cx="6446100" cy="23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tamanho do texto pode ser definido com uma unidade "vw", o que significa "viewport: largura da janela de exibição"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Dessa forma, o tamanho do texto seguirá o tamanho da janela do navegador: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6" name="Google Shape;1606;g291371797c2_0_421"/>
          <p:cNvSpPr txBox="1"/>
          <p:nvPr/>
        </p:nvSpPr>
        <p:spPr>
          <a:xfrm>
            <a:off x="948825" y="3130625"/>
            <a:ext cx="72630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&lt;h1 style="font-size:10vw"&gt;</a:t>
            </a:r>
            <a:r>
              <a:rPr lang="pt-BR" sz="2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Hello World</a:t>
            </a:r>
            <a:r>
              <a:rPr lang="pt-BR" sz="2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&lt;/h1&gt;</a:t>
            </a:r>
            <a:endParaRPr sz="2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291371797c2_0_429"/>
          <p:cNvSpPr/>
          <p:nvPr/>
        </p:nvSpPr>
        <p:spPr>
          <a:xfrm>
            <a:off x="453925" y="1144400"/>
            <a:ext cx="8240100" cy="32382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g291371797c2_0_429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Media Queries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3" name="Google Shape;1613;g291371797c2_0_429"/>
          <p:cNvSpPr txBox="1"/>
          <p:nvPr/>
        </p:nvSpPr>
        <p:spPr>
          <a:xfrm>
            <a:off x="567725" y="1465400"/>
            <a:ext cx="7696500" cy="2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Além de redimensionar texto e imagens, também é comum usar “media queries” em páginas da web responsivas.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 “media queries”, você pode definir estilos completamente diferentes para diferentes tamanhos de navegador.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291371797c2_0_437"/>
          <p:cNvSpPr/>
          <p:nvPr/>
        </p:nvSpPr>
        <p:spPr>
          <a:xfrm>
            <a:off x="453925" y="1144400"/>
            <a:ext cx="8240100" cy="36522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g291371797c2_0_437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Media Queries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0" name="Google Shape;1620;g291371797c2_0_437"/>
          <p:cNvSpPr txBox="1"/>
          <p:nvPr/>
        </p:nvSpPr>
        <p:spPr>
          <a:xfrm>
            <a:off x="579675" y="1144400"/>
            <a:ext cx="7848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Exemplo de código que é ativado quando a tela ficar igual ou menor que 800px;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1" name="Google Shape;1621;g291371797c2_0_437"/>
          <p:cNvSpPr txBox="1"/>
          <p:nvPr/>
        </p:nvSpPr>
        <p:spPr>
          <a:xfrm>
            <a:off x="770275" y="3019075"/>
            <a:ext cx="7424100" cy="13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pt-BR" sz="1650" b="0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@media </a:t>
            </a:r>
            <a:r>
              <a:rPr lang="pt-BR" sz="165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screen and (max-width: 800px) {</a:t>
            </a:r>
            <a:endParaRPr sz="1650" b="0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pt-BR" sz="165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.left, .main, .right {</a:t>
            </a:r>
            <a:endParaRPr sz="1650" b="0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pt-BR" sz="165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width: 100%;</a:t>
            </a:r>
            <a:endParaRPr sz="1650" b="0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pt-BR" sz="165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650" b="0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pt-BR" sz="1650" b="0" i="0" u="none" strike="noStrike" cap="none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 b="0" i="0" u="none" strike="noStrike" cap="none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91371797c2_0_445"/>
          <p:cNvSpPr/>
          <p:nvPr/>
        </p:nvSpPr>
        <p:spPr>
          <a:xfrm>
            <a:off x="453925" y="1144400"/>
            <a:ext cx="5135700" cy="29457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g291371797c2_0_445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Media Queries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8" name="Google Shape;1628;g291371797c2_0_445"/>
          <p:cNvSpPr/>
          <p:nvPr/>
        </p:nvSpPr>
        <p:spPr>
          <a:xfrm>
            <a:off x="5837575" y="1144400"/>
            <a:ext cx="2780100" cy="29457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9" name="Google Shape;1629;g291371797c2_0_445"/>
          <p:cNvPicPr preferRelativeResize="0"/>
          <p:nvPr/>
        </p:nvPicPr>
        <p:blipFill rotWithShape="1">
          <a:blip r:embed="rId3">
            <a:alphaModFix/>
          </a:blip>
          <a:srcRect l="37828" t="27697" r="1038" b="16371"/>
          <a:stretch/>
        </p:blipFill>
        <p:spPr>
          <a:xfrm>
            <a:off x="570131" y="1437681"/>
            <a:ext cx="4891024" cy="251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g291371797c2_0_445"/>
          <p:cNvPicPr preferRelativeResize="0"/>
          <p:nvPr/>
        </p:nvPicPr>
        <p:blipFill rotWithShape="1">
          <a:blip r:embed="rId4">
            <a:alphaModFix/>
          </a:blip>
          <a:srcRect l="64355" t="27057" r="1214" b="15914"/>
          <a:stretch/>
        </p:blipFill>
        <p:spPr>
          <a:xfrm>
            <a:off x="5862375" y="1421425"/>
            <a:ext cx="2701876" cy="25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g291371797c2_0_445"/>
          <p:cNvSpPr txBox="1"/>
          <p:nvPr/>
        </p:nvSpPr>
        <p:spPr>
          <a:xfrm>
            <a:off x="458575" y="4313100"/>
            <a:ext cx="3966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sng" strike="noStrike" cap="none">
                <a:solidFill>
                  <a:srgbClr val="CFE2F3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Acessar o exemplo</a:t>
            </a:r>
            <a:endParaRPr sz="1600" b="1" i="0" u="none" strike="noStrike" cap="none">
              <a:solidFill>
                <a:srgbClr val="CFE2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291371797c2_0_456"/>
          <p:cNvSpPr/>
          <p:nvPr/>
        </p:nvSpPr>
        <p:spPr>
          <a:xfrm>
            <a:off x="453925" y="1043399"/>
            <a:ext cx="8163900" cy="37902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g291371797c2_0_456"/>
          <p:cNvSpPr txBox="1"/>
          <p:nvPr/>
        </p:nvSpPr>
        <p:spPr>
          <a:xfrm>
            <a:off x="390118" y="130343"/>
            <a:ext cx="78270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pt-BR" sz="4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Exercício: Media Queries</a:t>
            </a:r>
            <a:endParaRPr sz="2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8" name="Google Shape;1638;g291371797c2_0_456"/>
          <p:cNvSpPr txBox="1"/>
          <p:nvPr/>
        </p:nvSpPr>
        <p:spPr>
          <a:xfrm>
            <a:off x="579675" y="1094000"/>
            <a:ext cx="7848300" cy="1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Criar três divs com cores diferentes, ocupando cada uma 33% da tela, que quando estão com mais de 800px ficam lado a lado na mesma linha;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Quando o navegador ficar com 800px ou menor o sistema coloca as divs uma embaixo da outra;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9" name="Google Shape;1639;g291371797c2_0_456"/>
          <p:cNvSpPr/>
          <p:nvPr/>
        </p:nvSpPr>
        <p:spPr>
          <a:xfrm>
            <a:off x="2314900" y="2726675"/>
            <a:ext cx="2802000" cy="18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g291371797c2_0_456"/>
          <p:cNvSpPr/>
          <p:nvPr/>
        </p:nvSpPr>
        <p:spPr>
          <a:xfrm>
            <a:off x="2330074" y="2729900"/>
            <a:ext cx="929700" cy="632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g291371797c2_0_456"/>
          <p:cNvSpPr/>
          <p:nvPr/>
        </p:nvSpPr>
        <p:spPr>
          <a:xfrm>
            <a:off x="3258704" y="2729900"/>
            <a:ext cx="929700" cy="6321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g291371797c2_0_456"/>
          <p:cNvSpPr/>
          <p:nvPr/>
        </p:nvSpPr>
        <p:spPr>
          <a:xfrm>
            <a:off x="4187334" y="2729900"/>
            <a:ext cx="929700" cy="632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g291371797c2_0_456"/>
          <p:cNvSpPr/>
          <p:nvPr/>
        </p:nvSpPr>
        <p:spPr>
          <a:xfrm>
            <a:off x="5581891" y="2729900"/>
            <a:ext cx="1099500" cy="632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g291371797c2_0_456"/>
          <p:cNvSpPr/>
          <p:nvPr/>
        </p:nvSpPr>
        <p:spPr>
          <a:xfrm>
            <a:off x="5581890" y="3349606"/>
            <a:ext cx="1099500" cy="6321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g291371797c2_0_456"/>
          <p:cNvSpPr/>
          <p:nvPr/>
        </p:nvSpPr>
        <p:spPr>
          <a:xfrm>
            <a:off x="5581889" y="3969312"/>
            <a:ext cx="1099500" cy="632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291371797c2_0_470"/>
          <p:cNvSpPr/>
          <p:nvPr/>
        </p:nvSpPr>
        <p:spPr>
          <a:xfrm>
            <a:off x="453925" y="1144400"/>
            <a:ext cx="8240100" cy="37671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g291371797c2_0_470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display: block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2" name="Google Shape;1652;g291371797c2_0_470"/>
          <p:cNvSpPr txBox="1"/>
          <p:nvPr/>
        </p:nvSpPr>
        <p:spPr>
          <a:xfrm>
            <a:off x="579675" y="1322600"/>
            <a:ext cx="77118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declaração display: block faz com que o elemento HTML seja renderizado como bloco, tal como os parágrafos e os cabeçalhos são.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bloco contém um espaço em branco tanto em cima como embaixo e não permite outros elementos HTML ao lado, exceto quando tiver sido declarado ao contrário (por exemplo, declarar a propriedade float para o elemento próximo ao bloco).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Utilizar essa propriedade para os elementos para resolução pequenas, cria estrutura de blocos para facilitar a leitura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291371797c2_0_523"/>
          <p:cNvSpPr/>
          <p:nvPr/>
        </p:nvSpPr>
        <p:spPr>
          <a:xfrm>
            <a:off x="453925" y="1144400"/>
            <a:ext cx="8240100" cy="32382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g291371797c2_0_523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visibility: hidden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9" name="Google Shape;1659;g291371797c2_0_523"/>
          <p:cNvSpPr txBox="1"/>
          <p:nvPr/>
        </p:nvSpPr>
        <p:spPr>
          <a:xfrm>
            <a:off x="579675" y="1322600"/>
            <a:ext cx="77118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Alguns elementos podem ser omitidos da tela para deixar a visualização do usuário mais simples em telas menores;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h2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{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visibility: hidden;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91371797c2_0_531"/>
          <p:cNvSpPr/>
          <p:nvPr/>
        </p:nvSpPr>
        <p:spPr>
          <a:xfrm>
            <a:off x="453925" y="1144400"/>
            <a:ext cx="8240100" cy="32382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g291371797c2_0_531"/>
          <p:cNvSpPr txBox="1"/>
          <p:nvPr/>
        </p:nvSpPr>
        <p:spPr>
          <a:xfrm>
            <a:off x="313919" y="167525"/>
            <a:ext cx="8570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Cuidado com as imagens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6" name="Google Shape;1666;g291371797c2_0_531"/>
          <p:cNvSpPr txBox="1"/>
          <p:nvPr/>
        </p:nvSpPr>
        <p:spPr>
          <a:xfrm>
            <a:off x="579675" y="1322600"/>
            <a:ext cx="77118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Escolha imagens e ilustrações de preferência .SVG ou .PNG;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SVG (Scalable Vector Graphics) gráficos vetoriais escalonáveis;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Umas das principais características dos gráficos vetoriais, é que não perdem qualidade ao serem ampliados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Uma boa ferramenta para converter e melhorar imagens em vetores (https://www.vectorizer.io/).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"/>
          <p:cNvPicPr preferRelativeResize="0"/>
          <p:nvPr/>
        </p:nvPicPr>
        <p:blipFill rotWithShape="1">
          <a:blip r:embed="rId3">
            <a:alphaModFix/>
          </a:blip>
          <a:srcRect l="47484"/>
          <a:stretch/>
        </p:blipFill>
        <p:spPr>
          <a:xfrm>
            <a:off x="5105400" y="0"/>
            <a:ext cx="40516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"/>
          <p:cNvSpPr/>
          <p:nvPr/>
        </p:nvSpPr>
        <p:spPr>
          <a:xfrm>
            <a:off x="514350" y="1340350"/>
            <a:ext cx="4993800" cy="2755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Origem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5"/>
          <p:cNvSpPr txBox="1"/>
          <p:nvPr/>
        </p:nvSpPr>
        <p:spPr>
          <a:xfrm>
            <a:off x="655875" y="1398799"/>
            <a:ext cx="4675500" cy="26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ARPANET (1966) foi a primeira rede a implementar o conjunto de tecnologias que se tornaram a base técnica da Internet de hoje em dia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Foi inicialmente financiada pelo Departamento de Defesa dos Estados Unidos.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5"/>
          <p:cNvSpPr txBox="1"/>
          <p:nvPr/>
        </p:nvSpPr>
        <p:spPr>
          <a:xfrm>
            <a:off x="5570475" y="296661"/>
            <a:ext cx="29613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J.C.R. Licklider, </a:t>
            </a:r>
            <a:r>
              <a:rPr lang="pt-BR"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formulou o conceito básico de uma "Rede Intergaláctica de Computadores</a:t>
            </a:r>
            <a:r>
              <a:rPr lang="pt-BR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r>
              <a:rPr lang="pt-BR"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g291371797c2_0_539"/>
          <p:cNvPicPr preferRelativeResize="0"/>
          <p:nvPr/>
        </p:nvPicPr>
        <p:blipFill rotWithShape="1">
          <a:blip r:embed="rId3">
            <a:alphaModFix/>
          </a:blip>
          <a:srcRect l="13432" t="42151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g291371797c2_0_5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33862" y="-17775"/>
            <a:ext cx="9211723" cy="5179062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g291371797c2_0_539"/>
          <p:cNvSpPr/>
          <p:nvPr/>
        </p:nvSpPr>
        <p:spPr>
          <a:xfrm>
            <a:off x="4722100" y="24800"/>
            <a:ext cx="3668700" cy="12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g291371797c2_0_539"/>
          <p:cNvSpPr txBox="1"/>
          <p:nvPr/>
        </p:nvSpPr>
        <p:spPr>
          <a:xfrm>
            <a:off x="3837075" y="233650"/>
            <a:ext cx="43782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Referências de Sites Adaptados</a:t>
            </a:r>
            <a:endParaRPr sz="19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https://mediaqueri.es/</a:t>
            </a:r>
            <a:endParaRPr sz="19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291371797c2_0_546"/>
          <p:cNvSpPr/>
          <p:nvPr/>
        </p:nvSpPr>
        <p:spPr>
          <a:xfrm>
            <a:off x="453925" y="1144400"/>
            <a:ext cx="8240100" cy="32382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g291371797c2_0_546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Design do Sites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1" name="Google Shape;1681;g291371797c2_0_546"/>
          <p:cNvSpPr txBox="1"/>
          <p:nvPr/>
        </p:nvSpPr>
        <p:spPr>
          <a:xfrm>
            <a:off x="579675" y="1322600"/>
            <a:ext cx="77118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de aplicativos da Web envolvem os padrões de criação e renderização de páginas da Web, incluindo HTML, CSS, SVG e outras tecnologias para aplicativos da Web ("WebApps");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Cuidados ao desenvolver o seu site: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Padrão de cores;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Fontes escolhidas;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Diagramação;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Imagens e Ícones;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g291371797c2_0_554"/>
          <p:cNvPicPr preferRelativeResize="0"/>
          <p:nvPr/>
        </p:nvPicPr>
        <p:blipFill rotWithShape="1">
          <a:blip r:embed="rId3">
            <a:alphaModFix/>
          </a:blip>
          <a:srcRect l="20547" r="19981"/>
          <a:stretch/>
        </p:blipFill>
        <p:spPr>
          <a:xfrm>
            <a:off x="4159774" y="0"/>
            <a:ext cx="54381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g291371797c2_0_554"/>
          <p:cNvSpPr/>
          <p:nvPr/>
        </p:nvSpPr>
        <p:spPr>
          <a:xfrm>
            <a:off x="453925" y="1144400"/>
            <a:ext cx="4993800" cy="35757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g291371797c2_0_554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Cores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9" name="Google Shape;1689;g291371797c2_0_554"/>
          <p:cNvSpPr txBox="1"/>
          <p:nvPr/>
        </p:nvSpPr>
        <p:spPr>
          <a:xfrm>
            <a:off x="579675" y="1322597"/>
            <a:ext cx="46755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escolha das cores que ir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ão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utilizar no site é fundamental para alcançar os seus objetivos de comunicação;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 </a:t>
            </a: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teoria das cores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podemos entender como a cor age no ser humano e como podemos utilizar isso a nosso favor, manipulando as cores para passar uma determinada mensagem ou transmitir determinada sensação.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4" name="Google Shape;1694;g291371797c2_0_563"/>
          <p:cNvPicPr preferRelativeResize="0"/>
          <p:nvPr/>
        </p:nvPicPr>
        <p:blipFill rotWithShape="1">
          <a:blip r:embed="rId3">
            <a:alphaModFix/>
          </a:blip>
          <a:srcRect l="20547" r="19981"/>
          <a:stretch/>
        </p:blipFill>
        <p:spPr>
          <a:xfrm>
            <a:off x="4159774" y="0"/>
            <a:ext cx="54381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g291371797c2_0_563"/>
          <p:cNvSpPr/>
          <p:nvPr/>
        </p:nvSpPr>
        <p:spPr>
          <a:xfrm>
            <a:off x="453925" y="1144400"/>
            <a:ext cx="4993800" cy="3416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g291371797c2_0_563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Cores</a:t>
            </a:r>
            <a:endParaRPr sz="5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7" name="Google Shape;1697;g291371797c2_0_563"/>
          <p:cNvSpPr txBox="1"/>
          <p:nvPr/>
        </p:nvSpPr>
        <p:spPr>
          <a:xfrm>
            <a:off x="579675" y="1322597"/>
            <a:ext cx="46755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Aqui vão algumas ferramentas que ajudam você a escolher as cores para o seu site: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color.adobe.com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https://coolors.co/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https://paletton.com/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https://flatuicolors.com/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2" name="Google Shape;1702;g291371797c2_0_5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0425" y="6"/>
            <a:ext cx="8974019" cy="504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g291371797c2_0_572"/>
          <p:cNvSpPr/>
          <p:nvPr/>
        </p:nvSpPr>
        <p:spPr>
          <a:xfrm>
            <a:off x="453925" y="1243550"/>
            <a:ext cx="5730000" cy="3801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4" name="Google Shape;1704;g291371797c2_0_5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8100" y="4480844"/>
            <a:ext cx="674431" cy="30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g291371797c2_0_572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Tipografia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6" name="Google Shape;1706;g291371797c2_0_572"/>
          <p:cNvSpPr txBox="1"/>
          <p:nvPr/>
        </p:nvSpPr>
        <p:spPr>
          <a:xfrm>
            <a:off x="579675" y="1322600"/>
            <a:ext cx="5499000" cy="3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escolha das fontes dos textos que você irá utilizar no seu site são tão importantes quanto os outros elementos visuais que você utilizará na sua página;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Combinar fontes que se complementam e que expressam elementos da ideia do seu projeto;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Exemplo: s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você f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izer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um projeto de uma empresa formal e séria, é importante utilizar linhas retas e com poucos efeitos.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1" name="Google Shape;1711;g291371797c2_0_5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00425" y="6"/>
            <a:ext cx="8974019" cy="504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g291371797c2_0_581"/>
          <p:cNvSpPr/>
          <p:nvPr/>
        </p:nvSpPr>
        <p:spPr>
          <a:xfrm>
            <a:off x="453925" y="1144400"/>
            <a:ext cx="4993800" cy="3416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3" name="Google Shape;1713;g291371797c2_0_5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8100" y="4480844"/>
            <a:ext cx="674431" cy="30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14" name="Google Shape;1714;g291371797c2_0_581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Tipografia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5" name="Google Shape;1715;g291371797c2_0_581"/>
          <p:cNvSpPr txBox="1"/>
          <p:nvPr/>
        </p:nvSpPr>
        <p:spPr>
          <a:xfrm>
            <a:off x="579675" y="1322597"/>
            <a:ext cx="46755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Alguns sites para conhecer e estudar mais sobre fontes: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800"/>
              <a:buFont typeface="Montserrat"/>
              <a:buChar char="○"/>
            </a:pPr>
            <a:r>
              <a:rPr lang="pt-BR" sz="1800" b="0" i="0" u="sng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Fontes</a:t>
            </a:r>
            <a:endParaRPr sz="1800" b="0" i="0" u="none" strike="noStrike" cap="non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C5E8"/>
              </a:buClr>
              <a:buSzPts val="1800"/>
              <a:buFont typeface="Montserrat"/>
              <a:buChar char="○"/>
            </a:pPr>
            <a:r>
              <a:rPr lang="pt-BR" sz="1800" b="0" i="0" u="sng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Guia de Fontes - Canva</a:t>
            </a:r>
            <a:endParaRPr sz="1800" b="0" i="0" u="none" strike="noStrike" cap="non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30a45d8e903_0_1605"/>
          <p:cNvSpPr txBox="1"/>
          <p:nvPr/>
        </p:nvSpPr>
        <p:spPr>
          <a:xfrm>
            <a:off x="242650" y="1716200"/>
            <a:ext cx="3005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Dúvidas?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21" name="Google Shape;1721;g30a45d8e903_0_1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325" y="386200"/>
            <a:ext cx="4500125" cy="45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291371797c2_0_721"/>
          <p:cNvSpPr/>
          <p:nvPr/>
        </p:nvSpPr>
        <p:spPr>
          <a:xfrm>
            <a:off x="0" y="1694225"/>
            <a:ext cx="91440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g291371797c2_0_721"/>
          <p:cNvSpPr/>
          <p:nvPr/>
        </p:nvSpPr>
        <p:spPr>
          <a:xfrm>
            <a:off x="533325" y="1188600"/>
            <a:ext cx="81066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g291371797c2_0_721"/>
          <p:cNvSpPr txBox="1"/>
          <p:nvPr/>
        </p:nvSpPr>
        <p:spPr>
          <a:xfrm>
            <a:off x="582575" y="104110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Meu Primeiro Site</a:t>
            </a: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29" name="Google Shape;1729;g291371797c2_0_721"/>
          <p:cNvSpPr txBox="1"/>
          <p:nvPr/>
        </p:nvSpPr>
        <p:spPr>
          <a:xfrm>
            <a:off x="7583449" y="2685650"/>
            <a:ext cx="698700" cy="17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pt-BR" sz="12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2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0" name="Google Shape;1730;g291371797c2_0_721"/>
          <p:cNvSpPr txBox="1"/>
          <p:nvPr/>
        </p:nvSpPr>
        <p:spPr>
          <a:xfrm>
            <a:off x="5860023" y="3425750"/>
            <a:ext cx="20211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6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aula</a:t>
            </a:r>
            <a:endParaRPr sz="6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1" name="Google Shape;1731;g291371797c2_0_721"/>
          <p:cNvSpPr txBox="1"/>
          <p:nvPr/>
        </p:nvSpPr>
        <p:spPr>
          <a:xfrm>
            <a:off x="702175" y="3333050"/>
            <a:ext cx="36987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7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Duração: 2 horas e 30 minutos</a:t>
            </a:r>
            <a:endParaRPr sz="17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32" name="Google Shape;1732;g291371797c2_0_721"/>
          <p:cNvSpPr txBox="1"/>
          <p:nvPr/>
        </p:nvSpPr>
        <p:spPr>
          <a:xfrm>
            <a:off x="702175" y="2029900"/>
            <a:ext cx="77058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Github Pages + Pitch</a:t>
            </a:r>
            <a:endParaRPr sz="3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7" name="Google Shape;1737;g291371797c2_0_5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291371797c2_0_59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743" name="Google Shape;1743;g291371797c2_0_59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744" name="Google Shape;1744;g291371797c2_0_5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"/>
          <p:cNvPicPr preferRelativeResize="0"/>
          <p:nvPr/>
        </p:nvPicPr>
        <p:blipFill rotWithShape="1">
          <a:blip r:embed="rId3">
            <a:alphaModFix/>
          </a:blip>
          <a:srcRect l="22170" r="13379"/>
          <a:stretch/>
        </p:blipFill>
        <p:spPr>
          <a:xfrm>
            <a:off x="125" y="-98075"/>
            <a:ext cx="4150049" cy="52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"/>
          <p:cNvSpPr/>
          <p:nvPr/>
        </p:nvSpPr>
        <p:spPr>
          <a:xfrm>
            <a:off x="3714750" y="1340350"/>
            <a:ext cx="4993800" cy="2755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019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Expansão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6"/>
          <p:cNvSpPr txBox="1"/>
          <p:nvPr/>
        </p:nvSpPr>
        <p:spPr>
          <a:xfrm>
            <a:off x="3856275" y="1398807"/>
            <a:ext cx="4675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TCP/IP é um conjunto de protocolos de comunicação entre computadores em rede;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TCP (Transmission Control Protocol - Protocolo de Controle de Transmissão)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IP (Internet Protocol - Protocolo de Internet, ou ainda, protocolo de interconexão)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6"/>
          <p:cNvSpPr txBox="1"/>
          <p:nvPr/>
        </p:nvSpPr>
        <p:spPr>
          <a:xfrm>
            <a:off x="993325" y="4362461"/>
            <a:ext cx="29613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 OSI x Modelo TCP/IP</a:t>
            </a: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291371797c2_0_60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750" name="Google Shape;1750;g291371797c2_0_60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751" name="Google Shape;1751;g291371797c2_0_6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291371797c2_0_6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757" name="Google Shape;1757;g291371797c2_0_6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758" name="Google Shape;1758;g291371797c2_0_6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g291371797c2_0_6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9225" y="1129568"/>
            <a:ext cx="4762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g291371797c2_0_6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782" y="-314463"/>
            <a:ext cx="4762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g291371797c2_0_6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65275" y="2563304"/>
            <a:ext cx="4762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g291371797c2_0_6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6181" y="3961818"/>
            <a:ext cx="47625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g291371797c2_0_616"/>
          <p:cNvSpPr/>
          <p:nvPr/>
        </p:nvSpPr>
        <p:spPr>
          <a:xfrm>
            <a:off x="453925" y="1144400"/>
            <a:ext cx="4993800" cy="3416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g291371797c2_0_616"/>
          <p:cNvSpPr txBox="1"/>
          <p:nvPr/>
        </p:nvSpPr>
        <p:spPr>
          <a:xfrm>
            <a:off x="377729" y="179915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pt-BR" sz="4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Diagramação</a:t>
            </a:r>
            <a:endParaRPr sz="2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9" name="Google Shape;1769;g291371797c2_0_616"/>
          <p:cNvSpPr txBox="1"/>
          <p:nvPr/>
        </p:nvSpPr>
        <p:spPr>
          <a:xfrm>
            <a:off x="579675" y="1322597"/>
            <a:ext cx="4675500" cy="3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 site com textos e caixas desorganizados não apresentam profissionalismo;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Tente seguir padrões no alinhamento dos seus parágrafos imagens e elementos;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Deixamos uma lista de dicas para você tomar cuidado quando configurar o conteúdo do seu site: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291371797c2_0_627"/>
          <p:cNvSpPr/>
          <p:nvPr/>
        </p:nvSpPr>
        <p:spPr>
          <a:xfrm>
            <a:off x="453925" y="1144400"/>
            <a:ext cx="8197200" cy="3999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g291371797c2_0_627"/>
          <p:cNvSpPr txBox="1"/>
          <p:nvPr/>
        </p:nvSpPr>
        <p:spPr>
          <a:xfrm>
            <a:off x="315755" y="167525"/>
            <a:ext cx="88341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Dicas</a:t>
            </a: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6" name="Google Shape;1776;g291371797c2_0_627"/>
          <p:cNvSpPr txBox="1"/>
          <p:nvPr/>
        </p:nvSpPr>
        <p:spPr>
          <a:xfrm>
            <a:off x="579675" y="1322600"/>
            <a:ext cx="7953900" cy="3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Deixe seu texto respirar. Longos blocos de texto 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deixam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 leitura cansativa. </a:t>
            </a:r>
            <a:r>
              <a:rPr lang="pt-BR" sz="1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pt-BR" sz="1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ça</a:t>
            </a: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parágrafos menores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Mescle imagens com o texto;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Evite usar fontes e cores diferentes das que o site já possui;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Evite usar textos justificados. Eles podem até ficar bonitos, mas deixam seus leitores mais cansados;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Respeite a hierarquia da informação. Os títulos devem ser maiores que os subtítulos e os subtítulos devem ser diferentes do texto em si;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91371797c2_0_634"/>
          <p:cNvSpPr/>
          <p:nvPr/>
        </p:nvSpPr>
        <p:spPr>
          <a:xfrm>
            <a:off x="453925" y="1144400"/>
            <a:ext cx="8197200" cy="3917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g291371797c2_0_634"/>
          <p:cNvSpPr txBox="1"/>
          <p:nvPr/>
        </p:nvSpPr>
        <p:spPr>
          <a:xfrm>
            <a:off x="315755" y="167525"/>
            <a:ext cx="88341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Dicas</a:t>
            </a: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g291371797c2_0_634"/>
          <p:cNvSpPr txBox="1"/>
          <p:nvPr/>
        </p:nvSpPr>
        <p:spPr>
          <a:xfrm>
            <a:off x="579675" y="1322600"/>
            <a:ext cx="7918800" cy="3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Quando trabalhar com tópicos, use margens e bullets (aquelas bolinhas na frente do texto). Isso fará com que a lista se separe do texto principal e se torne mais agradável de ler;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Ao colocar mais de uma imagem no mesmo artigo, tente deixar todas com a mesma dimensão, mas sem distorcê-las ou amassá-las;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Ao usar imagens para ilustrar o texto, use margens. O texto colado na imagem deixa o leitor desconfortável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Mais dicas no </a:t>
            </a:r>
            <a:r>
              <a:rPr lang="pt-BR" sz="1800" b="0" i="0" u="sng" strike="noStrike" cap="none">
                <a:solidFill>
                  <a:srgbClr val="9FC5E8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 Conceito Ideal.</a:t>
            </a:r>
            <a:endParaRPr sz="1800" b="0" i="0" u="none" strike="noStrike" cap="none">
              <a:solidFill>
                <a:srgbClr val="9FC5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" name="Google Shape;1788;g291371797c2_0_641"/>
          <p:cNvPicPr preferRelativeResize="0"/>
          <p:nvPr/>
        </p:nvPicPr>
        <p:blipFill rotWithShape="1">
          <a:blip r:embed="rId3">
            <a:alphaModFix/>
          </a:blip>
          <a:srcRect l="22207" r="18317"/>
          <a:stretch/>
        </p:blipFill>
        <p:spPr>
          <a:xfrm>
            <a:off x="4163049" y="1250"/>
            <a:ext cx="5438148" cy="51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g291371797c2_0_641"/>
          <p:cNvSpPr/>
          <p:nvPr/>
        </p:nvSpPr>
        <p:spPr>
          <a:xfrm>
            <a:off x="453925" y="1144400"/>
            <a:ext cx="4993800" cy="3645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0" name="Google Shape;1790;g291371797c2_0_6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48100" y="4480844"/>
            <a:ext cx="674431" cy="30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g291371797c2_0_641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Imagens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2" name="Google Shape;1792;g291371797c2_0_641"/>
          <p:cNvSpPr txBox="1"/>
          <p:nvPr/>
        </p:nvSpPr>
        <p:spPr>
          <a:xfrm>
            <a:off x="579675" y="1322600"/>
            <a:ext cx="4675500" cy="3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Tome cuidado para utilizar imagens livres e gratuitas;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Nem todas as imagens que você encontra na internet podem ser utilizadas em seu site, muitas dessas imagens tem direitos de uso vinculados;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 isso, é importante buscar imagens em bancos de imagens e ícones gratuitos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91371797c2_0_6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/>
              <a:t>pexels</a:t>
            </a:r>
            <a:endParaRPr/>
          </a:p>
        </p:txBody>
      </p:sp>
      <p:sp>
        <p:nvSpPr>
          <p:cNvPr id="1798" name="Google Shape;1798;g291371797c2_0_65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799" name="Google Shape;1799;g291371797c2_0_6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291371797c2_0_6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/>
              <a:t>freepik</a:t>
            </a:r>
            <a:endParaRPr/>
          </a:p>
        </p:txBody>
      </p:sp>
      <p:sp>
        <p:nvSpPr>
          <p:cNvPr id="1805" name="Google Shape;1805;g291371797c2_0_6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806" name="Google Shape;1806;g291371797c2_0_6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291371797c2_0_66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/>
              <a:t>flat icon</a:t>
            </a:r>
            <a:endParaRPr/>
          </a:p>
        </p:txBody>
      </p:sp>
      <p:sp>
        <p:nvSpPr>
          <p:cNvPr id="1812" name="Google Shape;1812;g291371797c2_0_66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813" name="Google Shape;1813;g291371797c2_0_6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291371797c2_0_668"/>
          <p:cNvSpPr/>
          <p:nvPr/>
        </p:nvSpPr>
        <p:spPr>
          <a:xfrm>
            <a:off x="514350" y="1264150"/>
            <a:ext cx="8223000" cy="3083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g291371797c2_0_668"/>
          <p:cNvSpPr txBox="1"/>
          <p:nvPr/>
        </p:nvSpPr>
        <p:spPr>
          <a:xfrm>
            <a:off x="377724" y="167525"/>
            <a:ext cx="7851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</a:t>
            </a:r>
            <a:endParaRPr sz="5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20" name="Google Shape;1820;g291371797c2_0_668"/>
          <p:cNvSpPr txBox="1"/>
          <p:nvPr/>
        </p:nvSpPr>
        <p:spPr>
          <a:xfrm>
            <a:off x="556825" y="1966900"/>
            <a:ext cx="76728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pt-BR" sz="3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Vamos trabalhar no projeto final e deixá-lo responsivo e com um design web ainda mais bonito!!!</a:t>
            </a:r>
            <a:endParaRPr sz="3100" b="0" i="0" u="sng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"/>
          <p:cNvSpPr txBox="1"/>
          <p:nvPr/>
        </p:nvSpPr>
        <p:spPr>
          <a:xfrm>
            <a:off x="377729" y="319921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Como funciona!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1175" y="2078890"/>
            <a:ext cx="1327350" cy="13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073025" y="2474450"/>
            <a:ext cx="1219825" cy="12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7"/>
          <p:cNvPicPr preferRelativeResize="0"/>
          <p:nvPr/>
        </p:nvPicPr>
        <p:blipFill rotWithShape="1">
          <a:blip r:embed="rId4">
            <a:alphaModFix/>
          </a:blip>
          <a:srcRect l="50512" t="42585" r="11575" b="33019"/>
          <a:stretch/>
        </p:blipFill>
        <p:spPr>
          <a:xfrm>
            <a:off x="7187363" y="2679550"/>
            <a:ext cx="981600" cy="631500"/>
          </a:xfrm>
          <a:prstGeom prst="roundRect">
            <a:avLst>
              <a:gd name="adj" fmla="val 10625"/>
            </a:avLst>
          </a:prstGeom>
          <a:noFill/>
          <a:ln>
            <a:noFill/>
          </a:ln>
        </p:spPr>
      </p:pic>
      <p:cxnSp>
        <p:nvCxnSpPr>
          <p:cNvPr id="411" name="Google Shape;411;p7"/>
          <p:cNvCxnSpPr>
            <a:endCxn id="408" idx="0"/>
          </p:cNvCxnSpPr>
          <p:nvPr/>
        </p:nvCxnSpPr>
        <p:spPr>
          <a:xfrm rot="10800000" flipH="1">
            <a:off x="1690650" y="2078890"/>
            <a:ext cx="2824200" cy="916500"/>
          </a:xfrm>
          <a:prstGeom prst="curvedConnector4">
            <a:avLst>
              <a:gd name="adj1" fmla="val 38250"/>
              <a:gd name="adj2" fmla="val 125982"/>
            </a:avLst>
          </a:prstGeom>
          <a:noFill/>
          <a:ln w="3810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2" name="Google Shape;41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19600" y="2169650"/>
            <a:ext cx="820975" cy="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533" y="2446575"/>
            <a:ext cx="1219825" cy="12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7"/>
          <p:cNvPicPr preferRelativeResize="0"/>
          <p:nvPr/>
        </p:nvPicPr>
        <p:blipFill rotWithShape="1">
          <a:blip r:embed="rId4">
            <a:alphaModFix/>
          </a:blip>
          <a:srcRect l="50512" t="17705" r="11575" b="57900"/>
          <a:stretch/>
        </p:blipFill>
        <p:spPr>
          <a:xfrm>
            <a:off x="722632" y="2679538"/>
            <a:ext cx="981600" cy="631500"/>
          </a:xfrm>
          <a:prstGeom prst="roundRect">
            <a:avLst>
              <a:gd name="adj" fmla="val 10625"/>
            </a:avLst>
          </a:prstGeom>
          <a:noFill/>
          <a:ln>
            <a:noFill/>
          </a:ln>
        </p:spPr>
      </p:pic>
      <p:cxnSp>
        <p:nvCxnSpPr>
          <p:cNvPr id="415" name="Google Shape;415;p7"/>
          <p:cNvCxnSpPr>
            <a:stCxn id="408" idx="3"/>
            <a:endCxn id="410" idx="1"/>
          </p:cNvCxnSpPr>
          <p:nvPr/>
        </p:nvCxnSpPr>
        <p:spPr>
          <a:xfrm>
            <a:off x="5178525" y="2742565"/>
            <a:ext cx="2008800" cy="252600"/>
          </a:xfrm>
          <a:prstGeom prst="curvedConnector3">
            <a:avLst>
              <a:gd name="adj1" fmla="val 50001"/>
            </a:avLst>
          </a:prstGeom>
          <a:noFill/>
          <a:ln w="38100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16" name="Google Shape;416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4500" y="2386450"/>
            <a:ext cx="820975" cy="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"/>
          <p:cNvSpPr txBox="1"/>
          <p:nvPr/>
        </p:nvSpPr>
        <p:spPr>
          <a:xfrm>
            <a:off x="413650" y="3529700"/>
            <a:ext cx="16464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IP: 189.4.79.245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7"/>
          <p:cNvSpPr txBox="1"/>
          <p:nvPr/>
        </p:nvSpPr>
        <p:spPr>
          <a:xfrm>
            <a:off x="6890650" y="3529700"/>
            <a:ext cx="19269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IP: 177.221.49.131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7"/>
          <p:cNvSpPr/>
          <p:nvPr/>
        </p:nvSpPr>
        <p:spPr>
          <a:xfrm>
            <a:off x="1891400" y="2911925"/>
            <a:ext cx="168600" cy="14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7"/>
          <p:cNvSpPr/>
          <p:nvPr/>
        </p:nvSpPr>
        <p:spPr>
          <a:xfrm>
            <a:off x="2805800" y="2226125"/>
            <a:ext cx="168600" cy="14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7"/>
          <p:cNvSpPr/>
          <p:nvPr/>
        </p:nvSpPr>
        <p:spPr>
          <a:xfrm>
            <a:off x="3110600" y="1970311"/>
            <a:ext cx="168600" cy="14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7"/>
          <p:cNvSpPr/>
          <p:nvPr/>
        </p:nvSpPr>
        <p:spPr>
          <a:xfrm>
            <a:off x="3415400" y="1817911"/>
            <a:ext cx="168600" cy="14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7"/>
          <p:cNvSpPr/>
          <p:nvPr/>
        </p:nvSpPr>
        <p:spPr>
          <a:xfrm>
            <a:off x="3720200" y="1741711"/>
            <a:ext cx="168600" cy="14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>
            <a:off x="4101200" y="1817911"/>
            <a:ext cx="168600" cy="14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7"/>
          <p:cNvSpPr/>
          <p:nvPr/>
        </p:nvSpPr>
        <p:spPr>
          <a:xfrm>
            <a:off x="5320400" y="2656111"/>
            <a:ext cx="168600" cy="14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"/>
          <p:cNvSpPr/>
          <p:nvPr/>
        </p:nvSpPr>
        <p:spPr>
          <a:xfrm>
            <a:off x="5611593" y="2683325"/>
            <a:ext cx="168600" cy="14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7"/>
          <p:cNvSpPr/>
          <p:nvPr/>
        </p:nvSpPr>
        <p:spPr>
          <a:xfrm>
            <a:off x="5875571" y="2759525"/>
            <a:ext cx="168600" cy="14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7"/>
          <p:cNvSpPr/>
          <p:nvPr/>
        </p:nvSpPr>
        <p:spPr>
          <a:xfrm>
            <a:off x="6942371" y="2911925"/>
            <a:ext cx="168600" cy="1497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g291371797c2_0_733"/>
          <p:cNvPicPr preferRelativeResize="0"/>
          <p:nvPr/>
        </p:nvPicPr>
        <p:blipFill rotWithShape="1">
          <a:blip r:embed="rId3">
            <a:alphaModFix/>
          </a:blip>
          <a:srcRect l="27226" t="480" r="19262" b="-479"/>
          <a:stretch/>
        </p:blipFill>
        <p:spPr>
          <a:xfrm>
            <a:off x="0" y="0"/>
            <a:ext cx="4051674" cy="50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g291371797c2_0_733"/>
          <p:cNvSpPr/>
          <p:nvPr/>
        </p:nvSpPr>
        <p:spPr>
          <a:xfrm>
            <a:off x="3638550" y="1111750"/>
            <a:ext cx="4993800" cy="14601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g291371797c2_0_733"/>
          <p:cNvSpPr txBox="1"/>
          <p:nvPr/>
        </p:nvSpPr>
        <p:spPr>
          <a:xfrm>
            <a:off x="5213624" y="58450"/>
            <a:ext cx="22560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PITCH</a:t>
            </a:r>
            <a:endParaRPr sz="3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8" name="Google Shape;1828;g291371797c2_0_733"/>
          <p:cNvSpPr txBox="1"/>
          <p:nvPr/>
        </p:nvSpPr>
        <p:spPr>
          <a:xfrm>
            <a:off x="3918300" y="1111750"/>
            <a:ext cx="4298100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GitHub;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pt-BR"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 Pitch</a:t>
            </a:r>
            <a:r>
              <a:rPr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●"/>
            </a:pPr>
            <a:r>
              <a:rPr lang="pt-BR" sz="2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Técnicas de apresentações;</a:t>
            </a:r>
            <a:endParaRPr sz="2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291371797c2_0_911"/>
          <p:cNvSpPr/>
          <p:nvPr/>
        </p:nvSpPr>
        <p:spPr>
          <a:xfrm>
            <a:off x="533400" y="1190625"/>
            <a:ext cx="8018400" cy="3087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g291371797c2_0_911"/>
          <p:cNvSpPr txBox="1"/>
          <p:nvPr/>
        </p:nvSpPr>
        <p:spPr>
          <a:xfrm>
            <a:off x="491100" y="307525"/>
            <a:ext cx="8260800" cy="6570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pt-BR" sz="3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GITHUB</a:t>
            </a:r>
            <a:endParaRPr sz="11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5" name="Google Shape;1835;g291371797c2_0_911"/>
          <p:cNvSpPr txBox="1"/>
          <p:nvPr/>
        </p:nvSpPr>
        <p:spPr>
          <a:xfrm>
            <a:off x="838200" y="1437550"/>
            <a:ext cx="4193700" cy="1075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Para acessar o seu projeto e compartilhá-lo basta acessar: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seunomedeusuario</a:t>
            </a: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.github.io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sng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sng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836" name="Google Shape;1836;g291371797c2_0_911"/>
          <p:cNvPicPr preferRelativeResize="0"/>
          <p:nvPr/>
        </p:nvPicPr>
        <p:blipFill rotWithShape="1">
          <a:blip r:embed="rId3">
            <a:alphaModFix/>
          </a:blip>
          <a:srcRect l="31986" t="5954" r="31684" b="31560"/>
          <a:stretch/>
        </p:blipFill>
        <p:spPr>
          <a:xfrm>
            <a:off x="5345475" y="1354238"/>
            <a:ext cx="2832951" cy="273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291371797c2_0_9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36050" y="-1579150"/>
            <a:ext cx="11268374" cy="75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g291371797c2_0_938"/>
          <p:cNvSpPr/>
          <p:nvPr/>
        </p:nvSpPr>
        <p:spPr>
          <a:xfrm>
            <a:off x="481900" y="339899"/>
            <a:ext cx="4993800" cy="349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g291371797c2_0_938"/>
          <p:cNvSpPr txBox="1"/>
          <p:nvPr/>
        </p:nvSpPr>
        <p:spPr>
          <a:xfrm>
            <a:off x="682526" y="548525"/>
            <a:ext cx="50610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pt-BR" sz="65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Projeto Finalizado</a:t>
            </a:r>
            <a:endParaRPr sz="45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4" name="Google Shape;1844;g291371797c2_0_938"/>
          <p:cNvSpPr txBox="1"/>
          <p:nvPr/>
        </p:nvSpPr>
        <p:spPr>
          <a:xfrm>
            <a:off x="682525" y="2301125"/>
            <a:ext cx="44988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300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Como apresentar o seu projeto?</a:t>
            </a:r>
            <a:endParaRPr sz="3000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9" name="Google Shape;1849;g291371797c2_0_945"/>
          <p:cNvPicPr preferRelativeResize="0"/>
          <p:nvPr/>
        </p:nvPicPr>
        <p:blipFill rotWithShape="1">
          <a:blip r:embed="rId3">
            <a:alphaModFix/>
          </a:blip>
          <a:srcRect l="49382" t="22894" r="11130" b="2894"/>
          <a:stretch/>
        </p:blipFill>
        <p:spPr>
          <a:xfrm>
            <a:off x="5105400" y="0"/>
            <a:ext cx="4106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g291371797c2_0_945"/>
          <p:cNvSpPr/>
          <p:nvPr/>
        </p:nvSpPr>
        <p:spPr>
          <a:xfrm>
            <a:off x="514350" y="1340350"/>
            <a:ext cx="4993800" cy="2365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91371797c2_0_945"/>
          <p:cNvSpPr txBox="1"/>
          <p:nvPr/>
        </p:nvSpPr>
        <p:spPr>
          <a:xfrm>
            <a:off x="377729" y="3199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Pitch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2" name="Google Shape;1852;g291371797c2_0_945"/>
          <p:cNvSpPr txBox="1"/>
          <p:nvPr/>
        </p:nvSpPr>
        <p:spPr>
          <a:xfrm>
            <a:off x="655875" y="1551202"/>
            <a:ext cx="46755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Pitch é uma técnica de apresentação de um negócio ou de uma ideia para uma plateia em um intervalo de tempo muito curto: </a:t>
            </a:r>
            <a:r>
              <a:rPr lang="pt-BR" sz="1800" b="1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 média entre 1 a 5 minutos.</a:t>
            </a:r>
            <a:endParaRPr sz="1800" b="1" i="0" u="sng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91371797c2_0_954"/>
          <p:cNvSpPr/>
          <p:nvPr/>
        </p:nvSpPr>
        <p:spPr>
          <a:xfrm>
            <a:off x="424950" y="1818825"/>
            <a:ext cx="4993800" cy="2365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g291371797c2_0_954"/>
          <p:cNvSpPr txBox="1"/>
          <p:nvPr/>
        </p:nvSpPr>
        <p:spPr>
          <a:xfrm>
            <a:off x="377724" y="319925"/>
            <a:ext cx="83172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Apresentação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9" name="Google Shape;1859;g291371797c2_0_954"/>
          <p:cNvSpPr txBox="1"/>
          <p:nvPr/>
        </p:nvSpPr>
        <p:spPr>
          <a:xfrm>
            <a:off x="584100" y="2235175"/>
            <a:ext cx="4675500" cy="13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concorrer aos prêmios finais, é necessário apresentar o pitch do seu projeto.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0" name="Google Shape;1860;g291371797c2_0_9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0550" y="1197975"/>
            <a:ext cx="3331050" cy="33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Google Shape;1865;g291371797c2_0_963"/>
          <p:cNvPicPr preferRelativeResize="0"/>
          <p:nvPr/>
        </p:nvPicPr>
        <p:blipFill rotWithShape="1">
          <a:blip r:embed="rId3">
            <a:alphaModFix/>
          </a:blip>
          <a:srcRect r="46734"/>
          <a:stretch/>
        </p:blipFill>
        <p:spPr>
          <a:xfrm>
            <a:off x="5105405" y="0"/>
            <a:ext cx="41063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g291371797c2_0_963"/>
          <p:cNvSpPr/>
          <p:nvPr/>
        </p:nvSpPr>
        <p:spPr>
          <a:xfrm>
            <a:off x="514350" y="1721350"/>
            <a:ext cx="4993800" cy="2601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g291371797c2_0_963"/>
          <p:cNvSpPr txBox="1"/>
          <p:nvPr/>
        </p:nvSpPr>
        <p:spPr>
          <a:xfrm>
            <a:off x="377729" y="3199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Pitch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8" name="Google Shape;1868;g291371797c2_0_963"/>
          <p:cNvSpPr txBox="1"/>
          <p:nvPr/>
        </p:nvSpPr>
        <p:spPr>
          <a:xfrm>
            <a:off x="673500" y="1753724"/>
            <a:ext cx="4675500" cy="24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 objetivo;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apresentação deve conter os principais pontos básicos: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Solução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Público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g291371797c2_0_972"/>
          <p:cNvPicPr preferRelativeResize="0"/>
          <p:nvPr/>
        </p:nvPicPr>
        <p:blipFill rotWithShape="1">
          <a:blip r:embed="rId3">
            <a:alphaModFix/>
          </a:blip>
          <a:srcRect l="20871" r="25925"/>
          <a:stretch/>
        </p:blipFill>
        <p:spPr>
          <a:xfrm>
            <a:off x="5105400" y="-21875"/>
            <a:ext cx="4106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g291371797c2_0_972"/>
          <p:cNvSpPr/>
          <p:nvPr/>
        </p:nvSpPr>
        <p:spPr>
          <a:xfrm>
            <a:off x="514350" y="1340350"/>
            <a:ext cx="4993800" cy="17457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g291371797c2_0_972"/>
          <p:cNvSpPr txBox="1"/>
          <p:nvPr/>
        </p:nvSpPr>
        <p:spPr>
          <a:xfrm>
            <a:off x="377729" y="3199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Problema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6" name="Google Shape;1876;g291371797c2_0_972"/>
          <p:cNvSpPr txBox="1"/>
          <p:nvPr/>
        </p:nvSpPr>
        <p:spPr>
          <a:xfrm>
            <a:off x="636975" y="1343500"/>
            <a:ext cx="4675500" cy="17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pt-BR"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missão é deixar claro qual é o problema;</a:t>
            </a: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pt-BR" sz="17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 ODS esse problema se relaciona</a:t>
            </a:r>
            <a:r>
              <a:rPr lang="pt-BR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1" name="Google Shape;1881;g291371797c2_0_9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5400" y="-664700"/>
            <a:ext cx="4159875" cy="6239798"/>
          </a:xfrm>
          <a:prstGeom prst="rect">
            <a:avLst/>
          </a:prstGeom>
          <a:noFill/>
          <a:ln>
            <a:noFill/>
          </a:ln>
        </p:spPr>
      </p:pic>
      <p:sp>
        <p:nvSpPr>
          <p:cNvPr id="1882" name="Google Shape;1882;g291371797c2_0_981"/>
          <p:cNvSpPr/>
          <p:nvPr/>
        </p:nvSpPr>
        <p:spPr>
          <a:xfrm>
            <a:off x="514350" y="1340350"/>
            <a:ext cx="4993800" cy="2601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g291371797c2_0_981"/>
          <p:cNvSpPr txBox="1"/>
          <p:nvPr/>
        </p:nvSpPr>
        <p:spPr>
          <a:xfrm>
            <a:off x="377729" y="3199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Solução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4" name="Google Shape;1884;g291371797c2_0_981"/>
          <p:cNvSpPr txBox="1"/>
          <p:nvPr/>
        </p:nvSpPr>
        <p:spPr>
          <a:xfrm>
            <a:off x="655875" y="1551202"/>
            <a:ext cx="46755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 a sua proposta para ajudar a resolver ou diminuir o problema?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Tente escrever e contar para outras pessoas, a proposta tem que ficar simples e direta.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9" name="Google Shape;1889;g291371797c2_0_990"/>
          <p:cNvPicPr preferRelativeResize="0"/>
          <p:nvPr/>
        </p:nvPicPr>
        <p:blipFill rotWithShape="1">
          <a:blip r:embed="rId3">
            <a:alphaModFix/>
          </a:blip>
          <a:srcRect l="20929" r="36409"/>
          <a:stretch/>
        </p:blipFill>
        <p:spPr>
          <a:xfrm>
            <a:off x="5105400" y="-1271350"/>
            <a:ext cx="4106326" cy="64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g291371797c2_0_990"/>
          <p:cNvSpPr/>
          <p:nvPr/>
        </p:nvSpPr>
        <p:spPr>
          <a:xfrm>
            <a:off x="514350" y="1340350"/>
            <a:ext cx="4993800" cy="2073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g291371797c2_0_990"/>
          <p:cNvSpPr txBox="1"/>
          <p:nvPr/>
        </p:nvSpPr>
        <p:spPr>
          <a:xfrm>
            <a:off x="377729" y="3199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Público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g291371797c2_0_990"/>
          <p:cNvSpPr txBox="1"/>
          <p:nvPr/>
        </p:nvSpPr>
        <p:spPr>
          <a:xfrm>
            <a:off x="655875" y="1551202"/>
            <a:ext cx="46755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Quem são as pessoas que irão interagir com o seu projeto?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Onde elas estão e qual o perfil delas?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Google Shape;1897;g291371797c2_0_999"/>
          <p:cNvPicPr preferRelativeResize="0"/>
          <p:nvPr/>
        </p:nvPicPr>
        <p:blipFill rotWithShape="1">
          <a:blip r:embed="rId3">
            <a:alphaModFix/>
          </a:blip>
          <a:srcRect l="27622" r="19174"/>
          <a:stretch/>
        </p:blipFill>
        <p:spPr>
          <a:xfrm>
            <a:off x="5105400" y="0"/>
            <a:ext cx="41063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291371797c2_0_999"/>
          <p:cNvSpPr/>
          <p:nvPr/>
        </p:nvSpPr>
        <p:spPr>
          <a:xfrm>
            <a:off x="514350" y="1340350"/>
            <a:ext cx="4993800" cy="2601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g291371797c2_0_999"/>
          <p:cNvSpPr txBox="1"/>
          <p:nvPr/>
        </p:nvSpPr>
        <p:spPr>
          <a:xfrm>
            <a:off x="377729" y="3199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Conclusão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0" name="Google Shape;1900;g291371797c2_0_999"/>
          <p:cNvSpPr txBox="1"/>
          <p:nvPr/>
        </p:nvSpPr>
        <p:spPr>
          <a:xfrm>
            <a:off x="655875" y="1551200"/>
            <a:ext cx="4675500" cy="23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Deixe sua apresentação marcante!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Prepare uma frase final de impacto para chamar atenção das pessoas q</a:t>
            </a: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ue</a:t>
            </a: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avaliarão sua apresentação</a:t>
            </a: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frase além de passar uma boa impressão, também sinaliza o fim da sua apresentação.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8"/>
          <p:cNvPicPr preferRelativeResize="0"/>
          <p:nvPr/>
        </p:nvPicPr>
        <p:blipFill rotWithShape="1">
          <a:blip r:embed="rId3">
            <a:alphaModFix/>
          </a:blip>
          <a:srcRect l="40779"/>
          <a:stretch/>
        </p:blipFill>
        <p:spPr>
          <a:xfrm>
            <a:off x="4572001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8"/>
          <p:cNvSpPr/>
          <p:nvPr/>
        </p:nvSpPr>
        <p:spPr>
          <a:xfrm>
            <a:off x="514350" y="1340350"/>
            <a:ext cx="4993800" cy="30222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8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8"/>
          <p:cNvSpPr txBox="1"/>
          <p:nvPr/>
        </p:nvSpPr>
        <p:spPr>
          <a:xfrm>
            <a:off x="655875" y="1398807"/>
            <a:ext cx="4675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World Wide Web (WWW) é um sistema de documentos dispostos na Internet que permitem o acesso às informações apresentadas no formato de hipertexto;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 hipertextos são textos exibidos em formato digital, os quais podem conter informações em formato de imagens, sons, vídeos, etc.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8"/>
          <p:cNvSpPr txBox="1"/>
          <p:nvPr/>
        </p:nvSpPr>
        <p:spPr>
          <a:xfrm>
            <a:off x="7200900" y="277600"/>
            <a:ext cx="16926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 Berners-Lee, fundador da World Wide Web</a:t>
            </a: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291371797c2_0_1008"/>
          <p:cNvSpPr/>
          <p:nvPr/>
        </p:nvSpPr>
        <p:spPr>
          <a:xfrm>
            <a:off x="514350" y="1340350"/>
            <a:ext cx="4993800" cy="2365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g291371797c2_0_1008"/>
          <p:cNvSpPr txBox="1"/>
          <p:nvPr/>
        </p:nvSpPr>
        <p:spPr>
          <a:xfrm>
            <a:off x="377729" y="3199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Treine, Treine...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g291371797c2_0_1008"/>
          <p:cNvSpPr txBox="1"/>
          <p:nvPr/>
        </p:nvSpPr>
        <p:spPr>
          <a:xfrm>
            <a:off x="594000" y="1732800"/>
            <a:ext cx="48345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Escreva os principais pontos do seu Pitch em um papel para auxiliar.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Verifique se o seu site está pronto ou se precisa de algum ajuste.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8" name="Google Shape;1908;g291371797c2_0_10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0650" y="73575"/>
            <a:ext cx="2316675" cy="49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g291371797c2_0_1026"/>
          <p:cNvSpPr txBox="1"/>
          <p:nvPr/>
        </p:nvSpPr>
        <p:spPr>
          <a:xfrm>
            <a:off x="1215025" y="311075"/>
            <a:ext cx="7049400" cy="12273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APRESENTAÇÕES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g291371797c2_0_1026"/>
          <p:cNvSpPr txBox="1"/>
          <p:nvPr/>
        </p:nvSpPr>
        <p:spPr>
          <a:xfrm>
            <a:off x="655875" y="1856002"/>
            <a:ext cx="46755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5" name="Google Shape;1915;g291371797c2_0_10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3775" y="1690775"/>
            <a:ext cx="3507826" cy="194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g291371797c2_0_1026"/>
          <p:cNvSpPr txBox="1"/>
          <p:nvPr/>
        </p:nvSpPr>
        <p:spPr>
          <a:xfrm>
            <a:off x="373500" y="1275250"/>
            <a:ext cx="4792800" cy="3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➔"/>
            </a:pPr>
            <a:r>
              <a:rPr lang="pt-BR" sz="2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Banca avaliadora (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nas </a:t>
            </a:r>
            <a:r>
              <a:rPr lang="pt-BR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últimas aulas - dias 26 e 27/11/2024)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 SemiBold"/>
              <a:buChar char="➔"/>
            </a:pPr>
            <a:r>
              <a:rPr lang="pt-BR" sz="2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Pesquisa de Satisfação (alunos) - 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passar no dia </a:t>
            </a:r>
            <a:r>
              <a:rPr lang="pt-BR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26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/11 </a:t>
            </a:r>
            <a:r>
              <a:rPr lang="pt-BR" sz="1800" b="0" i="0" u="sng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antes das apresentações</a:t>
            </a:r>
            <a:endParaRPr sz="1800" b="0" i="0" u="sng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SemiBold"/>
              <a:buChar char="➔"/>
            </a:pPr>
            <a:r>
              <a:rPr lang="pt-BR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Formatura: premiações e entregas dos certificados. </a:t>
            </a:r>
            <a:endParaRPr sz="1800" u="sng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30a8374c69c_0_44"/>
          <p:cNvSpPr txBox="1"/>
          <p:nvPr/>
        </p:nvSpPr>
        <p:spPr>
          <a:xfrm>
            <a:off x="242650" y="1716200"/>
            <a:ext cx="3005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Dúvidas?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922" name="Google Shape;1922;g30a8374c69c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325" y="386200"/>
            <a:ext cx="4500125" cy="45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30b6e296a14_0_0"/>
          <p:cNvSpPr/>
          <p:nvPr/>
        </p:nvSpPr>
        <p:spPr>
          <a:xfrm>
            <a:off x="0" y="1694225"/>
            <a:ext cx="91440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g30b6e296a14_0_0"/>
          <p:cNvSpPr/>
          <p:nvPr/>
        </p:nvSpPr>
        <p:spPr>
          <a:xfrm>
            <a:off x="533325" y="1188600"/>
            <a:ext cx="81066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g30b6e296a14_0_0"/>
          <p:cNvSpPr txBox="1"/>
          <p:nvPr/>
        </p:nvSpPr>
        <p:spPr>
          <a:xfrm>
            <a:off x="582575" y="104110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Meu Primeiro Site</a:t>
            </a: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30" name="Google Shape;1930;g30b6e296a14_0_0"/>
          <p:cNvSpPr txBox="1"/>
          <p:nvPr/>
        </p:nvSpPr>
        <p:spPr>
          <a:xfrm>
            <a:off x="7583449" y="2685650"/>
            <a:ext cx="698700" cy="17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pt-BR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sz="12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1" name="Google Shape;1931;g30b6e296a14_0_0"/>
          <p:cNvSpPr txBox="1"/>
          <p:nvPr/>
        </p:nvSpPr>
        <p:spPr>
          <a:xfrm>
            <a:off x="5860023" y="3425750"/>
            <a:ext cx="20211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6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aula</a:t>
            </a:r>
            <a:endParaRPr sz="6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32" name="Google Shape;1932;g30b6e296a14_0_0"/>
          <p:cNvSpPr txBox="1"/>
          <p:nvPr/>
        </p:nvSpPr>
        <p:spPr>
          <a:xfrm>
            <a:off x="702175" y="3333050"/>
            <a:ext cx="3698700" cy="9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7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Duração: 2 horas </a:t>
            </a:r>
            <a:endParaRPr sz="17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33" name="Google Shape;1933;g30b6e296a14_0_0"/>
          <p:cNvSpPr txBox="1"/>
          <p:nvPr/>
        </p:nvSpPr>
        <p:spPr>
          <a:xfrm>
            <a:off x="702175" y="2029900"/>
            <a:ext cx="77058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Soft Skills - Aula Bônus</a:t>
            </a:r>
            <a:endParaRPr sz="3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" name="Google Shape;1938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36719" t="21000" r="33329" b="3321"/>
          <a:stretch/>
        </p:blipFill>
        <p:spPr>
          <a:xfrm>
            <a:off x="5532875" y="-51098"/>
            <a:ext cx="3611123" cy="512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26"/>
          <p:cNvSpPr txBox="1"/>
          <p:nvPr/>
        </p:nvSpPr>
        <p:spPr>
          <a:xfrm>
            <a:off x="133050" y="172825"/>
            <a:ext cx="45810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Habilidades mais demandadas pelo mundo do trabalho:</a:t>
            </a:r>
            <a:endParaRPr sz="3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0" name="Google Shape;1940;p26"/>
          <p:cNvSpPr/>
          <p:nvPr/>
        </p:nvSpPr>
        <p:spPr>
          <a:xfrm>
            <a:off x="228875" y="1447250"/>
            <a:ext cx="5360400" cy="33711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41" name="Google Shape;1941;p26"/>
          <p:cNvGraphicFramePr/>
          <p:nvPr/>
        </p:nvGraphicFramePr>
        <p:xfrm>
          <a:off x="390541" y="1628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{4E118CEA-48CD-4A2F-8FA1-94F6D926EFE6}</a:tableStyleId>
              </a:tblPr>
              <a:tblGrid>
                <a:gridCol w="254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3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2018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2022</a:t>
                      </a:r>
                      <a:endParaRPr sz="14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Pensamento analítico e inovação;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Solução problemas complexos;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Análise crítica;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Aprendizagem ativa e estratégias de aprendizagem;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Criatividade, originalidade e iniciativa;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Atenção aos detalhes e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confiabilidade;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Inteligência emocional;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Raciocínio, resolução de problemas e ideação;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Liderança e influência social;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Coordenação e gestão do tempo;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Pensamento analítico e inovação;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Aprendizagem ativa e estratégias de aprendizagem;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Criatividade, originalidade e iniciativa;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Tecnologia e Programação;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Análise crítica;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Solução de problemas complexos;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Liderança e influência social;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Inteligência emocional;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Raciocínio, resolução de problemas e ideação;</a:t>
                      </a:r>
                      <a:endParaRPr sz="1200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pt-BR" sz="1200" b="1" u="none" strike="noStrike" cap="none">
                          <a:solidFill>
                            <a:srgbClr val="FFFFFF"/>
                          </a:solidFill>
                          <a:highlight>
                            <a:srgbClr val="0000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Análise e avaliação de sistemas</a:t>
                      </a:r>
                      <a:r>
                        <a:rPr lang="pt-BR" sz="1200" u="none" strike="noStrike" cap="none">
                          <a:solidFill>
                            <a:srgbClr val="FFFFFF"/>
                          </a:solidFill>
                          <a:highlight>
                            <a:srgbClr val="0000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sz="1200" u="none" strike="noStrike" cap="none">
                        <a:solidFill>
                          <a:srgbClr val="FFFFFF"/>
                        </a:solidFill>
                        <a:highlight>
                          <a:srgbClr val="0000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" name="Google Shape;1946;p24"/>
          <p:cNvPicPr preferRelativeResize="0"/>
          <p:nvPr/>
        </p:nvPicPr>
        <p:blipFill rotWithShape="1">
          <a:blip r:embed="rId3">
            <a:alphaModFix/>
          </a:blip>
          <a:srcRect l="16857" r="31666"/>
          <a:stretch/>
        </p:blipFill>
        <p:spPr>
          <a:xfrm>
            <a:off x="5238750" y="0"/>
            <a:ext cx="39729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24"/>
          <p:cNvSpPr txBox="1"/>
          <p:nvPr/>
        </p:nvSpPr>
        <p:spPr>
          <a:xfrm>
            <a:off x="590253" y="172825"/>
            <a:ext cx="38667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 Skills</a:t>
            </a:r>
            <a:endParaRPr sz="5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8" name="Google Shape;1948;p24"/>
          <p:cNvSpPr/>
          <p:nvPr/>
        </p:nvSpPr>
        <p:spPr>
          <a:xfrm>
            <a:off x="514350" y="1340350"/>
            <a:ext cx="4993800" cy="3606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24"/>
          <p:cNvSpPr txBox="1"/>
          <p:nvPr/>
        </p:nvSpPr>
        <p:spPr>
          <a:xfrm>
            <a:off x="655875" y="1398807"/>
            <a:ext cx="4675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Habilidades comportamentais, competências subjetivas difíceis de avaliar;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Atributos pessoais que permitem que alguém interaja de maneira eficaz e harmoniosa com outras pessoas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Habilidades cada vez mais exigidas e valorizadas no mundo do trabalho.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25"/>
          <p:cNvSpPr txBox="1"/>
          <p:nvPr/>
        </p:nvSpPr>
        <p:spPr>
          <a:xfrm>
            <a:off x="377724" y="319925"/>
            <a:ext cx="76914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Soft Skills </a:t>
            </a: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 </a:t>
            </a:r>
            <a:r>
              <a:rPr lang="pt-BR" sz="4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Exemplos</a:t>
            </a:r>
            <a:endParaRPr sz="2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25"/>
          <p:cNvSpPr txBox="1"/>
          <p:nvPr/>
        </p:nvSpPr>
        <p:spPr>
          <a:xfrm>
            <a:off x="437575" y="2755625"/>
            <a:ext cx="13560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90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Gestão do Tempo</a:t>
            </a:r>
            <a:endParaRPr sz="19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6" name="Google Shape;1956;p25"/>
          <p:cNvSpPr txBox="1"/>
          <p:nvPr/>
        </p:nvSpPr>
        <p:spPr>
          <a:xfrm>
            <a:off x="1830975" y="2761646"/>
            <a:ext cx="16659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90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Networking</a:t>
            </a:r>
            <a:endParaRPr sz="19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7" name="Google Shape;1957;p25"/>
          <p:cNvSpPr txBox="1"/>
          <p:nvPr/>
        </p:nvSpPr>
        <p:spPr>
          <a:xfrm>
            <a:off x="5137500" y="2766525"/>
            <a:ext cx="18609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90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Pensamento Criativo</a:t>
            </a:r>
            <a:endParaRPr sz="19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8" name="Google Shape;1958;p25"/>
          <p:cNvSpPr txBox="1"/>
          <p:nvPr/>
        </p:nvSpPr>
        <p:spPr>
          <a:xfrm>
            <a:off x="6918100" y="2786644"/>
            <a:ext cx="16659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90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Resolução de Conflitos</a:t>
            </a:r>
            <a:endParaRPr sz="19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p25"/>
          <p:cNvSpPr txBox="1"/>
          <p:nvPr/>
        </p:nvSpPr>
        <p:spPr>
          <a:xfrm>
            <a:off x="3493775" y="2787750"/>
            <a:ext cx="1773000" cy="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190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Trabalho em Equipe</a:t>
            </a:r>
            <a:endParaRPr sz="19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0" name="Google Shape;19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169" y="1576725"/>
            <a:ext cx="1355999" cy="135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32" y="1725213"/>
            <a:ext cx="1207651" cy="120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5625" y="1751275"/>
            <a:ext cx="1156601" cy="115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2413" y="1649550"/>
            <a:ext cx="1207649" cy="120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6275" y="1775688"/>
            <a:ext cx="1107776" cy="110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30b7375bd07_1_10"/>
          <p:cNvSpPr txBox="1"/>
          <p:nvPr/>
        </p:nvSpPr>
        <p:spPr>
          <a:xfrm>
            <a:off x="377724" y="319925"/>
            <a:ext cx="76914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Soft Skills </a:t>
            </a: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- </a:t>
            </a:r>
            <a:r>
              <a:rPr lang="pt-BR" sz="4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Exemplos</a:t>
            </a:r>
            <a:endParaRPr sz="2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g30b7375bd07_1_10"/>
          <p:cNvSpPr/>
          <p:nvPr/>
        </p:nvSpPr>
        <p:spPr>
          <a:xfrm>
            <a:off x="514350" y="1340350"/>
            <a:ext cx="4993800" cy="3606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1" name="Google Shape;1971;g30b7375bd07_1_10"/>
          <p:cNvSpPr txBox="1"/>
          <p:nvPr/>
        </p:nvSpPr>
        <p:spPr>
          <a:xfrm>
            <a:off x="458450" y="1889175"/>
            <a:ext cx="4631400" cy="18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Vamos aprofundar?</a:t>
            </a:r>
            <a:endParaRPr sz="2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" name="Google Shape;1976;g30b7375bd07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800" y="-12"/>
            <a:ext cx="9346123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g30b7375bd07_1_25"/>
          <p:cNvSpPr txBox="1"/>
          <p:nvPr/>
        </p:nvSpPr>
        <p:spPr>
          <a:xfrm>
            <a:off x="433700" y="354650"/>
            <a:ext cx="4993800" cy="6432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Boa comunicação</a:t>
            </a:r>
            <a:endParaRPr sz="4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8" name="Google Shape;1978;g30b7375bd07_1_25"/>
          <p:cNvSpPr/>
          <p:nvPr/>
        </p:nvSpPr>
        <p:spPr>
          <a:xfrm>
            <a:off x="514350" y="1340350"/>
            <a:ext cx="4993800" cy="3606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g30b7375bd07_1_25"/>
          <p:cNvSpPr txBox="1"/>
          <p:nvPr/>
        </p:nvSpPr>
        <p:spPr>
          <a:xfrm>
            <a:off x="534250" y="1639650"/>
            <a:ext cx="46764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capacidade de passar uma mensagem com clareza, seja por escrito, pessoalmente ou em alguma reunião é muito importante. 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0" name="Google Shape;1980;g30b7375bd07_1_25"/>
          <p:cNvSpPr txBox="1"/>
          <p:nvPr/>
        </p:nvSpPr>
        <p:spPr>
          <a:xfrm>
            <a:off x="534250" y="2789550"/>
            <a:ext cx="4140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Isso envolve não apenas saber falar, mas também saber ouvir.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5" name="Google Shape;1985;g30b7375bd07_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Google Shape;1986;g30b7375bd07_1_34"/>
          <p:cNvSpPr txBox="1"/>
          <p:nvPr/>
        </p:nvSpPr>
        <p:spPr>
          <a:xfrm>
            <a:off x="416200" y="384657"/>
            <a:ext cx="5462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Pensamento crítico</a:t>
            </a:r>
            <a:endParaRPr sz="4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87" name="Google Shape;1987;g30b7375bd07_1_34"/>
          <p:cNvSpPr/>
          <p:nvPr/>
        </p:nvSpPr>
        <p:spPr>
          <a:xfrm>
            <a:off x="514350" y="1340350"/>
            <a:ext cx="4993800" cy="3606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g30b7375bd07_1_34"/>
          <p:cNvSpPr txBox="1"/>
          <p:nvPr/>
        </p:nvSpPr>
        <p:spPr>
          <a:xfrm>
            <a:off x="469975" y="1401050"/>
            <a:ext cx="48159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capacidade de analisar os problemas, pensar por si e propor soluções também é muito valorizada no mercado de trabalho. 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9" name="Google Shape;1989;g30b7375bd07_1_34"/>
          <p:cNvSpPr txBox="1"/>
          <p:nvPr/>
        </p:nvSpPr>
        <p:spPr>
          <a:xfrm>
            <a:off x="469975" y="2461075"/>
            <a:ext cx="4740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Pensar de forma crítica é fundamental para tomarmos decisões com menos chance de cometer erros.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90" name="Google Shape;1990;g30b7375bd07_1_34"/>
          <p:cNvSpPr txBox="1"/>
          <p:nvPr/>
        </p:nvSpPr>
        <p:spPr>
          <a:xfrm>
            <a:off x="469975" y="3260525"/>
            <a:ext cx="47403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Vivemos em um mundo com muitas informações, sendo muitas delas falsas. 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91" name="Google Shape;1991;g30b7375bd07_1_34"/>
          <p:cNvSpPr txBox="1"/>
          <p:nvPr/>
        </p:nvSpPr>
        <p:spPr>
          <a:xfrm>
            <a:off x="469975" y="3882450"/>
            <a:ext cx="49065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Por isso, o pensamento crítico também serve para julgar a qualidade das informações e suas fontes.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9"/>
          <p:cNvPicPr preferRelativeResize="0"/>
          <p:nvPr/>
        </p:nvPicPr>
        <p:blipFill rotWithShape="1">
          <a:blip r:embed="rId3">
            <a:alphaModFix/>
          </a:blip>
          <a:srcRect l="4925" t="12998" r="50575"/>
          <a:stretch/>
        </p:blipFill>
        <p:spPr>
          <a:xfrm>
            <a:off x="4572001" y="12338"/>
            <a:ext cx="4589951" cy="504542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9"/>
          <p:cNvSpPr/>
          <p:nvPr/>
        </p:nvSpPr>
        <p:spPr>
          <a:xfrm>
            <a:off x="514350" y="1340350"/>
            <a:ext cx="4993800" cy="30222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9"/>
          <p:cNvSpPr txBox="1"/>
          <p:nvPr/>
        </p:nvSpPr>
        <p:spPr>
          <a:xfrm>
            <a:off x="655875" y="1398798"/>
            <a:ext cx="4675500" cy="29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 1990, Berners-Lee tinha construído as ferramentas necessárias para o funcionamento da Web: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Protocolo de Transferência de Hipertexto (HTTP)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Linguagem de marcação de hipertextos (HTML)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Primeiro navegador (browser);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Primeiro servidor HTTP;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9"/>
          <p:cNvSpPr txBox="1"/>
          <p:nvPr/>
        </p:nvSpPr>
        <p:spPr>
          <a:xfrm>
            <a:off x="7697175" y="3554200"/>
            <a:ext cx="11964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primeira página </a:t>
            </a:r>
            <a:r>
              <a:rPr lang="pt-BR" sz="1200" b="1" i="0" u="sng" strike="noStrike" cap="non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web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9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WWW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" name="Google Shape;1996;g30b7375bd07_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g30b7375bd07_1_41"/>
          <p:cNvSpPr txBox="1"/>
          <p:nvPr/>
        </p:nvSpPr>
        <p:spPr>
          <a:xfrm>
            <a:off x="514350" y="528950"/>
            <a:ext cx="29589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Liderança</a:t>
            </a:r>
            <a:endParaRPr sz="242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98" name="Google Shape;1998;g30b7375bd07_1_41"/>
          <p:cNvSpPr/>
          <p:nvPr/>
        </p:nvSpPr>
        <p:spPr>
          <a:xfrm>
            <a:off x="514350" y="1340350"/>
            <a:ext cx="7290600" cy="3606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g30b7375bd07_1_41"/>
          <p:cNvSpPr txBox="1"/>
          <p:nvPr/>
        </p:nvSpPr>
        <p:spPr>
          <a:xfrm>
            <a:off x="508250" y="1420213"/>
            <a:ext cx="7054200" cy="1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capacidade de influenciar pessoas, conduzir conversas, inspirar e tomar decisões que favoreçam tanto a equipe quanto o objetivo não deve ser algo exclusivo de pessoas em cargos de liderança e, sim, de qualquer bom profissional. Mais do que um cargo, a liderança é uma mentalidade.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00" name="Google Shape;2000;g30b7375bd07_1_41"/>
          <p:cNvSpPr txBox="1"/>
          <p:nvPr/>
        </p:nvSpPr>
        <p:spPr>
          <a:xfrm>
            <a:off x="508250" y="3061938"/>
            <a:ext cx="6930600" cy="1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Não se trata da posição onde começamos em determinado emprego ou empreendimento, mas sim aonde queremos chegar. É importante demonstrar capacidade de liderar para que as outras pessoas, sejam colegas de trabalho ou chefes, vejam e reconheçam essas habilidades na gente.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30b7375bd07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30b7375bd07_1_50"/>
          <p:cNvSpPr txBox="1"/>
          <p:nvPr/>
        </p:nvSpPr>
        <p:spPr>
          <a:xfrm>
            <a:off x="514350" y="341075"/>
            <a:ext cx="45036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Atitude positiva</a:t>
            </a:r>
            <a:endParaRPr sz="242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07" name="Google Shape;2007;g30b7375bd07_1_50"/>
          <p:cNvSpPr/>
          <p:nvPr/>
        </p:nvSpPr>
        <p:spPr>
          <a:xfrm>
            <a:off x="514350" y="1340350"/>
            <a:ext cx="4993800" cy="3606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30b7375bd07_1_50"/>
          <p:cNvSpPr txBox="1"/>
          <p:nvPr/>
        </p:nvSpPr>
        <p:spPr>
          <a:xfrm>
            <a:off x="514350" y="1517200"/>
            <a:ext cx="4633800" cy="1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 pessoas agradáveis são as que queremos ter por perto. Além de auxiliar no nosso relacionamento interpessoal, o otimismo auxilia na resolução de problemas.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3" name="Google Shape;2013;g30b7375bd07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73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g30b7375bd07_1_57"/>
          <p:cNvSpPr txBox="1"/>
          <p:nvPr/>
        </p:nvSpPr>
        <p:spPr>
          <a:xfrm>
            <a:off x="514350" y="379225"/>
            <a:ext cx="3523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Colaboração</a:t>
            </a:r>
            <a:endParaRPr sz="242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15" name="Google Shape;2015;g30b7375bd07_1_57"/>
          <p:cNvSpPr/>
          <p:nvPr/>
        </p:nvSpPr>
        <p:spPr>
          <a:xfrm>
            <a:off x="514350" y="1340350"/>
            <a:ext cx="5139900" cy="3606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g30b7375bd07_1_57"/>
          <p:cNvSpPr txBox="1"/>
          <p:nvPr/>
        </p:nvSpPr>
        <p:spPr>
          <a:xfrm>
            <a:off x="495250" y="1335700"/>
            <a:ext cx="50067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trabalho em equipe significa cooperar com os outros para alcançar objetivos comuns.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17" name="Google Shape;2017;g30b7375bd07_1_57"/>
          <p:cNvSpPr txBox="1"/>
          <p:nvPr/>
        </p:nvSpPr>
        <p:spPr>
          <a:xfrm>
            <a:off x="495250" y="2248514"/>
            <a:ext cx="48498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Desenvolver a capacidade de trabalhar com pessoas de diferentes áreas estimula a nossa capacidade de negociação e adaptação.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18" name="Google Shape;2018;g30b7375bd07_1_57"/>
          <p:cNvSpPr txBox="1"/>
          <p:nvPr/>
        </p:nvSpPr>
        <p:spPr>
          <a:xfrm>
            <a:off x="495250" y="3452001"/>
            <a:ext cx="48498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Saber colaborar também é entender que as pessoas exercem funções diferentes, e precisamos saber até onde podemos contar com a outra pessoa.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3" name="Google Shape;2023;g30b7375bd07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g30b7375bd07_1_60"/>
          <p:cNvSpPr txBox="1"/>
          <p:nvPr/>
        </p:nvSpPr>
        <p:spPr>
          <a:xfrm>
            <a:off x="514350" y="397182"/>
            <a:ext cx="5462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Ética profissional</a:t>
            </a:r>
            <a:endParaRPr sz="4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25" name="Google Shape;2025;g30b7375bd07_1_60"/>
          <p:cNvSpPr/>
          <p:nvPr/>
        </p:nvSpPr>
        <p:spPr>
          <a:xfrm>
            <a:off x="514350" y="1340350"/>
            <a:ext cx="4993800" cy="3606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30b7375bd07_1_60"/>
          <p:cNvSpPr txBox="1"/>
          <p:nvPr/>
        </p:nvSpPr>
        <p:spPr>
          <a:xfrm>
            <a:off x="514350" y="1416550"/>
            <a:ext cx="47904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Normalmente acreditamos que ética profissional é “fazer o certo”, mas que quando falamos em trabalho, podemos dizer que ética significa cumprir prazos, focar no que importa e trabalhar de forma independente.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1" name="Google Shape;2031;g30b7375bd07_1_65"/>
          <p:cNvPicPr preferRelativeResize="0"/>
          <p:nvPr/>
        </p:nvPicPr>
        <p:blipFill rotWithShape="1">
          <a:blip r:embed="rId3">
            <a:alphaModFix/>
          </a:blip>
          <a:srcRect t="13307" b="9460"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g30b7375bd07_1_65"/>
          <p:cNvSpPr/>
          <p:nvPr/>
        </p:nvSpPr>
        <p:spPr>
          <a:xfrm>
            <a:off x="514350" y="1416550"/>
            <a:ext cx="4993800" cy="3606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g30b7375bd07_1_65"/>
          <p:cNvSpPr txBox="1"/>
          <p:nvPr/>
        </p:nvSpPr>
        <p:spPr>
          <a:xfrm>
            <a:off x="514350" y="1416550"/>
            <a:ext cx="49248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Saber ler os sinais das pessoas (tendo empatia e compaixão) é fundamental para reagirmos de modo apropriado nas situações da rotina. 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4" name="Google Shape;2034;g30b7375bd07_1_65"/>
          <p:cNvSpPr txBox="1"/>
          <p:nvPr/>
        </p:nvSpPr>
        <p:spPr>
          <a:xfrm>
            <a:off x="514350" y="2866025"/>
            <a:ext cx="49248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Essa percepção faz com que consigamos entender os momentos certos de acolher, criticar e elogiar a outra pessoa.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5" name="Google Shape;2035;g30b7375bd07_1_65"/>
          <p:cNvSpPr txBox="1"/>
          <p:nvPr/>
        </p:nvSpPr>
        <p:spPr>
          <a:xfrm>
            <a:off x="514350" y="120550"/>
            <a:ext cx="46830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Inteligência Emocional</a:t>
            </a:r>
            <a:endParaRPr sz="4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36" name="Google Shape;2036;g30b7375bd07_1_65"/>
          <p:cNvSpPr txBox="1"/>
          <p:nvPr/>
        </p:nvSpPr>
        <p:spPr>
          <a:xfrm>
            <a:off x="7353300" y="1344400"/>
            <a:ext cx="16926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Daniel Goleman, psicólogo expert no assunto e autor do </a:t>
            </a:r>
            <a:r>
              <a:rPr lang="pt-BR"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best seller</a:t>
            </a:r>
            <a:r>
              <a:rPr lang="pt-BR" sz="12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Inteligência Emocional</a:t>
            </a: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1" name="Google Shape;2041;g30b7375bd07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g30b7375bd07_1_81"/>
          <p:cNvSpPr txBox="1"/>
          <p:nvPr/>
        </p:nvSpPr>
        <p:spPr>
          <a:xfrm>
            <a:off x="514350" y="278782"/>
            <a:ext cx="5462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Resistência</a:t>
            </a:r>
            <a:endParaRPr sz="4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43" name="Google Shape;2043;g30b7375bd07_1_81"/>
          <p:cNvSpPr/>
          <p:nvPr/>
        </p:nvSpPr>
        <p:spPr>
          <a:xfrm>
            <a:off x="514350" y="1340350"/>
            <a:ext cx="4993800" cy="3606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g30b7375bd07_1_81"/>
          <p:cNvSpPr txBox="1"/>
          <p:nvPr/>
        </p:nvSpPr>
        <p:spPr>
          <a:xfrm>
            <a:off x="514350" y="1340350"/>
            <a:ext cx="43206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Quantos de vocês conseguem sempre executar algo de primeira?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45" name="Google Shape;2045;g30b7375bd07_1_81"/>
          <p:cNvSpPr txBox="1"/>
          <p:nvPr/>
        </p:nvSpPr>
        <p:spPr>
          <a:xfrm>
            <a:off x="514350" y="2054650"/>
            <a:ext cx="488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Provavelmente, poucos ou nenhum.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46" name="Google Shape;2046;g30b7375bd07_1_81"/>
          <p:cNvSpPr txBox="1"/>
          <p:nvPr/>
        </p:nvSpPr>
        <p:spPr>
          <a:xfrm>
            <a:off x="514350" y="2576400"/>
            <a:ext cx="4390800" cy="1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resistência é muito valorizada, porque precisamos ter a capacidade de realizar uma tarefa ou concluir um projeto mesmo tentando várias vezes.</a:t>
            </a:r>
            <a:endParaRPr sz="16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g30b7375bd07_1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g30b7375bd07_1_88"/>
          <p:cNvSpPr txBox="1"/>
          <p:nvPr/>
        </p:nvSpPr>
        <p:spPr>
          <a:xfrm>
            <a:off x="497250" y="322732"/>
            <a:ext cx="54627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Gestão de tempo</a:t>
            </a:r>
            <a:endParaRPr sz="41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53" name="Google Shape;2053;g30b7375bd07_1_88"/>
          <p:cNvSpPr/>
          <p:nvPr/>
        </p:nvSpPr>
        <p:spPr>
          <a:xfrm>
            <a:off x="514350" y="1340350"/>
            <a:ext cx="4993800" cy="3606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g30b7375bd07_1_88"/>
          <p:cNvSpPr txBox="1"/>
          <p:nvPr/>
        </p:nvSpPr>
        <p:spPr>
          <a:xfrm>
            <a:off x="421050" y="1416800"/>
            <a:ext cx="47985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É muito importante planejar a rotina e entender seu próprio tempo para cumprir os objetivos profissionais.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55" name="Google Shape;2055;g30b7375bd07_1_88"/>
          <p:cNvSpPr txBox="1"/>
          <p:nvPr/>
        </p:nvSpPr>
        <p:spPr>
          <a:xfrm>
            <a:off x="421050" y="2512100"/>
            <a:ext cx="4941900" cy="1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disciplina é a base para começarmos a conquistar novos hábitos. Além disso, fale sobre a importância de saber gerir o tempo para lidar com os imprevistos que aparecem em nossas vidas.</a:t>
            </a:r>
            <a:endParaRPr sz="16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Google Shape;2060;p28"/>
          <p:cNvPicPr preferRelativeResize="0"/>
          <p:nvPr/>
        </p:nvPicPr>
        <p:blipFill rotWithShape="1">
          <a:blip r:embed="rId3">
            <a:alphaModFix/>
          </a:blip>
          <a:srcRect l="36871" r="11198"/>
          <a:stretch/>
        </p:blipFill>
        <p:spPr>
          <a:xfrm>
            <a:off x="4572000" y="-724125"/>
            <a:ext cx="4572000" cy="58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28"/>
          <p:cNvSpPr/>
          <p:nvPr/>
        </p:nvSpPr>
        <p:spPr>
          <a:xfrm>
            <a:off x="514350" y="1873750"/>
            <a:ext cx="4993800" cy="2545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28"/>
          <p:cNvSpPr txBox="1"/>
          <p:nvPr/>
        </p:nvSpPr>
        <p:spPr>
          <a:xfrm>
            <a:off x="377725" y="319926"/>
            <a:ext cx="6585900" cy="13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Lifelong</a:t>
            </a:r>
            <a:endParaRPr sz="5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Learning</a:t>
            </a:r>
            <a:endParaRPr sz="5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63" name="Google Shape;2063;p28"/>
          <p:cNvSpPr txBox="1"/>
          <p:nvPr/>
        </p:nvSpPr>
        <p:spPr>
          <a:xfrm>
            <a:off x="514350" y="1941175"/>
            <a:ext cx="4451700" cy="15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Char char="●"/>
            </a:pPr>
            <a:r>
              <a:rPr lang="pt-BR" sz="17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 mundo em constante transformação tecnológica, ter a habilidade e disposição de aprender durante toda a vida é fundamental para permanecer no mundo do trabalho.</a:t>
            </a:r>
            <a:endParaRPr sz="190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29"/>
          <p:cNvPicPr preferRelativeResize="0"/>
          <p:nvPr/>
        </p:nvPicPr>
        <p:blipFill rotWithShape="1">
          <a:blip r:embed="rId3">
            <a:alphaModFix/>
          </a:blip>
          <a:srcRect l="10244" r="34589"/>
          <a:stretch/>
        </p:blipFill>
        <p:spPr>
          <a:xfrm>
            <a:off x="4210050" y="-647925"/>
            <a:ext cx="4933950" cy="5962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29"/>
          <p:cNvSpPr/>
          <p:nvPr/>
        </p:nvSpPr>
        <p:spPr>
          <a:xfrm>
            <a:off x="514350" y="1873750"/>
            <a:ext cx="4556100" cy="2545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29"/>
          <p:cNvSpPr txBox="1"/>
          <p:nvPr/>
        </p:nvSpPr>
        <p:spPr>
          <a:xfrm>
            <a:off x="453926" y="319925"/>
            <a:ext cx="4098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Futuro do Trabalho</a:t>
            </a:r>
            <a:endParaRPr sz="5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71" name="Google Shape;2071;p29"/>
          <p:cNvSpPr txBox="1"/>
          <p:nvPr/>
        </p:nvSpPr>
        <p:spPr>
          <a:xfrm>
            <a:off x="655875" y="2099600"/>
            <a:ext cx="46755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93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Char char="●"/>
            </a:pPr>
            <a:r>
              <a:rPr lang="pt-BR" sz="2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Indústria 4.0</a:t>
            </a:r>
            <a:endParaRPr sz="2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93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Char char="●"/>
            </a:pPr>
            <a:r>
              <a:rPr lang="pt-BR" sz="2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Novas Profissões</a:t>
            </a:r>
            <a:endParaRPr sz="2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937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Montserrat"/>
              <a:buChar char="●"/>
            </a:pPr>
            <a:r>
              <a:rPr lang="pt-BR" sz="2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Mundo Pós-pandemia</a:t>
            </a:r>
            <a:endParaRPr sz="2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2" name="Google Shape;207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9500" y="4480844"/>
            <a:ext cx="674429" cy="308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g30a45d8e903_0_1473" descr="Compilado de vídeo sobre a revolução digital, a humanidade não tem ideia da velocidade em que as coisas estão mudando.&#10;&#10;Mudanças na estruturas de governos, empresas e sociedade com o desenvolvimento da tecnologia e com o emprego da inovação.&#10;&#10;Mixagem de vídeo canal da FIAP - Future-se&#10;Music: Nto - Trauma (Worakls Remix) - Edited&#10;&#10;Revolução industrial já começou, é o digital!" title="Quarta Revolução Industrial - Tendências do Futuro Mundo Digital (Sociedade Internet Marketing)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338" y="297500"/>
            <a:ext cx="7421325" cy="41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g30a45d8e903_0_1473"/>
          <p:cNvSpPr txBox="1"/>
          <p:nvPr/>
        </p:nvSpPr>
        <p:spPr>
          <a:xfrm>
            <a:off x="861350" y="4643850"/>
            <a:ext cx="50844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1500" i="0" u="sng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https://www.youtube.com/watch?v=erecN5Lrk6s</a:t>
            </a:r>
            <a:endParaRPr sz="150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10"/>
          <p:cNvPicPr preferRelativeResize="0"/>
          <p:nvPr/>
        </p:nvPicPr>
        <p:blipFill rotWithShape="1">
          <a:blip r:embed="rId3">
            <a:alphaModFix/>
          </a:blip>
          <a:srcRect t="2612" b="26949"/>
          <a:stretch/>
        </p:blipFill>
        <p:spPr>
          <a:xfrm>
            <a:off x="64150" y="72275"/>
            <a:ext cx="8839200" cy="31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0"/>
          <p:cNvSpPr txBox="1"/>
          <p:nvPr/>
        </p:nvSpPr>
        <p:spPr>
          <a:xfrm>
            <a:off x="5127525" y="4633650"/>
            <a:ext cx="37116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</a:t>
            </a:r>
            <a:r>
              <a:rPr lang="pt-BR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afeternerd</a:t>
            </a: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, adaptado pelo autor.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0"/>
          <p:cNvSpPr/>
          <p:nvPr/>
        </p:nvSpPr>
        <p:spPr>
          <a:xfrm>
            <a:off x="4115700" y="1405691"/>
            <a:ext cx="1385100" cy="24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requisição http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0"/>
          <p:cNvSpPr/>
          <p:nvPr/>
        </p:nvSpPr>
        <p:spPr>
          <a:xfrm>
            <a:off x="4067517" y="2296000"/>
            <a:ext cx="1385100" cy="24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resposta http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0"/>
          <p:cNvSpPr/>
          <p:nvPr/>
        </p:nvSpPr>
        <p:spPr>
          <a:xfrm rot="2905526">
            <a:off x="599025" y="1871526"/>
            <a:ext cx="798832" cy="5004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pega o arquivo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0"/>
          <p:cNvSpPr/>
          <p:nvPr/>
        </p:nvSpPr>
        <p:spPr>
          <a:xfrm>
            <a:off x="7670642" y="2713434"/>
            <a:ext cx="1385100" cy="24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renderiza o index.html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10"/>
          <p:cNvPicPr preferRelativeResize="0"/>
          <p:nvPr/>
        </p:nvPicPr>
        <p:blipFill rotWithShape="1">
          <a:blip r:embed="rId5">
            <a:alphaModFix/>
          </a:blip>
          <a:srcRect l="38335" t="6066" r="25702" b="50194"/>
          <a:stretch/>
        </p:blipFill>
        <p:spPr>
          <a:xfrm>
            <a:off x="6259825" y="3200475"/>
            <a:ext cx="2095926" cy="143317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0"/>
          <p:cNvSpPr txBox="1"/>
          <p:nvPr/>
        </p:nvSpPr>
        <p:spPr>
          <a:xfrm>
            <a:off x="6685350" y="3380900"/>
            <a:ext cx="8070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0"/>
          <p:cNvSpPr/>
          <p:nvPr/>
        </p:nvSpPr>
        <p:spPr>
          <a:xfrm>
            <a:off x="6685350" y="3356821"/>
            <a:ext cx="819000" cy="156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10"/>
          <p:cNvPicPr preferRelativeResize="0"/>
          <p:nvPr/>
        </p:nvPicPr>
        <p:blipFill rotWithShape="1">
          <a:blip r:embed="rId6">
            <a:alphaModFix/>
          </a:blip>
          <a:srcRect l="6133" t="5623" r="4169" b="6899"/>
          <a:stretch/>
        </p:blipFill>
        <p:spPr>
          <a:xfrm>
            <a:off x="6673306" y="1598411"/>
            <a:ext cx="1097700" cy="107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1" name="Google Shape;461;p10"/>
          <p:cNvSpPr txBox="1"/>
          <p:nvPr/>
        </p:nvSpPr>
        <p:spPr>
          <a:xfrm>
            <a:off x="6528742" y="1216621"/>
            <a:ext cx="13851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Navegador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10"/>
          <p:cNvSpPr txBox="1"/>
          <p:nvPr/>
        </p:nvSpPr>
        <p:spPr>
          <a:xfrm>
            <a:off x="1385242" y="377071"/>
            <a:ext cx="1385100" cy="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Página HTML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10"/>
          <p:cNvSpPr txBox="1"/>
          <p:nvPr/>
        </p:nvSpPr>
        <p:spPr>
          <a:xfrm>
            <a:off x="1224450" y="3200477"/>
            <a:ext cx="1385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Servidor HTTP</a:t>
            </a:r>
            <a:endParaRPr sz="1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30b7375bd07_1_112"/>
          <p:cNvSpPr txBox="1"/>
          <p:nvPr/>
        </p:nvSpPr>
        <p:spPr>
          <a:xfrm>
            <a:off x="242650" y="1716200"/>
            <a:ext cx="3005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Dúvidas?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84" name="Google Shape;2084;g30b7375bd07_1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325" y="386200"/>
            <a:ext cx="4500125" cy="45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291371797c2_0_1139"/>
          <p:cNvSpPr txBox="1">
            <a:spLocks noGrp="1"/>
          </p:cNvSpPr>
          <p:nvPr>
            <p:ph type="ctrTitle"/>
          </p:nvPr>
        </p:nvSpPr>
        <p:spPr>
          <a:xfrm>
            <a:off x="395450" y="198575"/>
            <a:ext cx="8520600" cy="9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4000">
                <a:solidFill>
                  <a:srgbClr val="0C343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PESQUISA DE SATISFAÇÃO</a:t>
            </a:r>
            <a:endParaRPr sz="4000">
              <a:solidFill>
                <a:srgbClr val="0C343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090" name="Google Shape;2090;g291371797c2_0_11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025" y="1311075"/>
            <a:ext cx="32194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g291371797c2_0_1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325" y="1582512"/>
            <a:ext cx="2886125" cy="28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291371797c2_0_1145"/>
          <p:cNvSpPr txBox="1">
            <a:spLocks noGrp="1"/>
          </p:cNvSpPr>
          <p:nvPr>
            <p:ph type="ctrTitle"/>
          </p:nvPr>
        </p:nvSpPr>
        <p:spPr>
          <a:xfrm>
            <a:off x="419350" y="1454525"/>
            <a:ext cx="85206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7300">
                <a:latin typeface="Montserrat ExtraBold"/>
                <a:ea typeface="Montserrat ExtraBold"/>
                <a:cs typeface="Montserrat ExtraBold"/>
                <a:sym typeface="Montserrat ExtraBold"/>
              </a:rPr>
              <a:t>OBRIGADO !!!!</a:t>
            </a:r>
            <a:endParaRPr sz="73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097" name="Google Shape;2097;g291371797c2_0_1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2475" y="2881025"/>
            <a:ext cx="2041525" cy="20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294160151f3_0_0"/>
          <p:cNvSpPr txBox="1">
            <a:spLocks noGrp="1"/>
          </p:cNvSpPr>
          <p:nvPr>
            <p:ph type="ctrTitle"/>
          </p:nvPr>
        </p:nvSpPr>
        <p:spPr>
          <a:xfrm>
            <a:off x="395475" y="198600"/>
            <a:ext cx="8520600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 sz="3300">
                <a:solidFill>
                  <a:srgbClr val="0C343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Informações complementares</a:t>
            </a:r>
            <a:endParaRPr sz="3300">
              <a:solidFill>
                <a:srgbClr val="0C343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03" name="Google Shape;2103;g294160151f3_0_0"/>
          <p:cNvSpPr txBox="1"/>
          <p:nvPr/>
        </p:nvSpPr>
        <p:spPr>
          <a:xfrm>
            <a:off x="644775" y="1107725"/>
            <a:ext cx="8271300" cy="39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404D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rgbClr val="2240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Estudem o material com </a:t>
            </a:r>
            <a:r>
              <a:rPr lang="pt-BR" sz="16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antecedência</a:t>
            </a:r>
            <a:r>
              <a:rPr lang="pt-BR" sz="1600" b="0" i="0" u="none" strike="noStrike" cap="none">
                <a:solidFill>
                  <a:srgbClr val="2240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;</a:t>
            </a:r>
            <a:endParaRPr sz="1600" b="0" i="0" u="none" strike="noStrike" cap="none">
              <a:solidFill>
                <a:srgbClr val="22404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22404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6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404D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rgbClr val="2240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preparem, conversem entre si, para não haver desencontros;</a:t>
            </a:r>
            <a:endParaRPr sz="1600" b="0" i="0" u="none" strike="noStrike" cap="none">
              <a:solidFill>
                <a:srgbClr val="22404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22404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6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404D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rgbClr val="2240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possível, cheguem uns </a:t>
            </a:r>
            <a:r>
              <a:rPr lang="pt-BR" sz="16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10 minutos antes da aula começar</a:t>
            </a:r>
            <a:r>
              <a:rPr lang="pt-BR" sz="1600" b="0" i="0" u="none" strike="noStrike" cap="none">
                <a:solidFill>
                  <a:srgbClr val="2240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para testar computador, áudio e demais equipamentos;</a:t>
            </a:r>
            <a:endParaRPr sz="1600" b="0" i="0" u="none" strike="noStrike" cap="none">
              <a:solidFill>
                <a:srgbClr val="22404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22404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6096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404D"/>
              </a:buClr>
              <a:buSzPts val="1600"/>
              <a:buFont typeface="Montserrat Medium"/>
              <a:buChar char="●"/>
            </a:pPr>
            <a:r>
              <a:rPr lang="pt-BR" sz="1600" b="0" i="0" u="none" strike="noStrike" cap="none">
                <a:solidFill>
                  <a:srgbClr val="2240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Atentem-se ao </a:t>
            </a:r>
            <a:r>
              <a:rPr lang="pt-BR" sz="16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horário</a:t>
            </a:r>
            <a:r>
              <a:rPr lang="pt-BR" sz="1600" b="0" i="0" u="none" strike="noStrike" cap="none">
                <a:solidFill>
                  <a:srgbClr val="22404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não terminar muito cedo ou atrasar demais.</a:t>
            </a:r>
            <a:endParaRPr sz="1600" b="0" i="0" u="none" strike="noStrike" cap="none">
              <a:solidFill>
                <a:srgbClr val="22404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22404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404D"/>
              </a:buClr>
              <a:buSzPts val="1600"/>
              <a:buFont typeface="Montserrat Medium"/>
              <a:buChar char="●"/>
            </a:pPr>
            <a:r>
              <a:rPr lang="pt-BR" sz="1600" b="1" i="0" u="none" strike="noStrike" cap="none">
                <a:solidFill>
                  <a:srgbClr val="22404D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Lista de presença + registro fotográfico</a:t>
            </a:r>
            <a:r>
              <a:rPr lang="pt-BR" sz="1600" b="1">
                <a:solidFill>
                  <a:srgbClr val="22404D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 b="0" i="0" u="none" strike="noStrike" cap="none">
              <a:solidFill>
                <a:srgbClr val="22404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8" name="Google Shape;2108;g30a45d8e903_0_1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726" y="1221348"/>
            <a:ext cx="6932526" cy="23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g30a45d8e903_0_1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5625" y="4288963"/>
            <a:ext cx="546275" cy="5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g30a45d8e903_0_1933"/>
          <p:cNvSpPr txBox="1"/>
          <p:nvPr/>
        </p:nvSpPr>
        <p:spPr>
          <a:xfrm>
            <a:off x="7077000" y="4329900"/>
            <a:ext cx="16530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jaminasgerais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1" name="Google Shape;2111;g30a45d8e903_0_1933"/>
          <p:cNvSpPr txBox="1"/>
          <p:nvPr/>
        </p:nvSpPr>
        <p:spPr>
          <a:xfrm>
            <a:off x="450000" y="4329900"/>
            <a:ext cx="16530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jamg.org.br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11"/>
          <p:cNvPicPr preferRelativeResize="0"/>
          <p:nvPr/>
        </p:nvPicPr>
        <p:blipFill rotWithShape="1">
          <a:blip r:embed="rId3">
            <a:alphaModFix/>
          </a:blip>
          <a:srcRect l="26686" r="27408"/>
          <a:stretch/>
        </p:blipFill>
        <p:spPr>
          <a:xfrm>
            <a:off x="4876800" y="-74500"/>
            <a:ext cx="4304450" cy="5272326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1"/>
          <p:cNvSpPr txBox="1"/>
          <p:nvPr/>
        </p:nvSpPr>
        <p:spPr>
          <a:xfrm>
            <a:off x="590238" y="172825"/>
            <a:ext cx="31440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sz="5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11"/>
          <p:cNvSpPr/>
          <p:nvPr/>
        </p:nvSpPr>
        <p:spPr>
          <a:xfrm>
            <a:off x="514350" y="1340350"/>
            <a:ext cx="4993800" cy="24255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1"/>
          <p:cNvSpPr txBox="1"/>
          <p:nvPr/>
        </p:nvSpPr>
        <p:spPr>
          <a:xfrm>
            <a:off x="655875" y="1398807"/>
            <a:ext cx="4675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HTML significa: HyperText Markup Language, traduzindo: Linguagem de Marcação de Hipertexto;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É uma linguagem de marcação, ela marca o texto com tags/elementos;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Atualmente está na sua versão 5.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2"/>
          <p:cNvSpPr txBox="1"/>
          <p:nvPr/>
        </p:nvSpPr>
        <p:spPr>
          <a:xfrm>
            <a:off x="590238" y="172825"/>
            <a:ext cx="31440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sz="5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12"/>
          <p:cNvSpPr/>
          <p:nvPr/>
        </p:nvSpPr>
        <p:spPr>
          <a:xfrm>
            <a:off x="695625" y="1232300"/>
            <a:ext cx="3360600" cy="3196200"/>
          </a:xfrm>
          <a:prstGeom prst="roundRect">
            <a:avLst>
              <a:gd name="adj" fmla="val 3584"/>
            </a:avLst>
          </a:prstGeom>
          <a:solidFill>
            <a:srgbClr val="EFEFE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p12"/>
          <p:cNvPicPr preferRelativeResize="0"/>
          <p:nvPr/>
        </p:nvPicPr>
        <p:blipFill rotWithShape="1">
          <a:blip r:embed="rId3">
            <a:alphaModFix/>
          </a:blip>
          <a:srcRect l="13432" t="42151" r="8423" b="55943"/>
          <a:stretch/>
        </p:blipFill>
        <p:spPr>
          <a:xfrm>
            <a:off x="0" y="5045425"/>
            <a:ext cx="9211723" cy="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2"/>
          <p:cNvSpPr/>
          <p:nvPr/>
        </p:nvSpPr>
        <p:spPr>
          <a:xfrm>
            <a:off x="695625" y="1136225"/>
            <a:ext cx="3360600" cy="36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2"/>
          <p:cNvSpPr/>
          <p:nvPr/>
        </p:nvSpPr>
        <p:spPr>
          <a:xfrm>
            <a:off x="3341741" y="1232309"/>
            <a:ext cx="156600" cy="18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2"/>
          <p:cNvSpPr/>
          <p:nvPr/>
        </p:nvSpPr>
        <p:spPr>
          <a:xfrm>
            <a:off x="3570341" y="1232309"/>
            <a:ext cx="156600" cy="18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2"/>
          <p:cNvSpPr/>
          <p:nvPr/>
        </p:nvSpPr>
        <p:spPr>
          <a:xfrm>
            <a:off x="3798941" y="1232309"/>
            <a:ext cx="156600" cy="18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2"/>
          <p:cNvSpPr txBox="1"/>
          <p:nvPr/>
        </p:nvSpPr>
        <p:spPr>
          <a:xfrm>
            <a:off x="1052526" y="1132016"/>
            <a:ext cx="11685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index.html</a:t>
            </a:r>
            <a:endParaRPr sz="14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12"/>
          <p:cNvSpPr txBox="1"/>
          <p:nvPr/>
        </p:nvSpPr>
        <p:spPr>
          <a:xfrm>
            <a:off x="840175" y="1561750"/>
            <a:ext cx="2958900" cy="28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&lt;title&gt;Título da Página&lt;/title&gt;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&lt;h1&gt;Isso é um Título&lt;/h1&gt;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&lt;p&gt;Isso é um parágrafo.&lt;/p&gt;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2"/>
          <p:cNvSpPr/>
          <p:nvPr/>
        </p:nvSpPr>
        <p:spPr>
          <a:xfrm>
            <a:off x="4734225" y="1232300"/>
            <a:ext cx="3360600" cy="3196200"/>
          </a:xfrm>
          <a:prstGeom prst="roundRect">
            <a:avLst>
              <a:gd name="adj" fmla="val 3584"/>
            </a:avLst>
          </a:prstGeom>
          <a:solidFill>
            <a:srgbClr val="FFFFFF"/>
          </a:solidFill>
          <a:ln w="2857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2"/>
          <p:cNvSpPr/>
          <p:nvPr/>
        </p:nvSpPr>
        <p:spPr>
          <a:xfrm>
            <a:off x="4734225" y="1136225"/>
            <a:ext cx="3360600" cy="361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66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2"/>
          <p:cNvSpPr/>
          <p:nvPr/>
        </p:nvSpPr>
        <p:spPr>
          <a:xfrm>
            <a:off x="7380341" y="1232309"/>
            <a:ext cx="156600" cy="18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2"/>
          <p:cNvSpPr/>
          <p:nvPr/>
        </p:nvSpPr>
        <p:spPr>
          <a:xfrm>
            <a:off x="7608941" y="1232309"/>
            <a:ext cx="156600" cy="18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7837541" y="1232309"/>
            <a:ext cx="156600" cy="18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2"/>
          <p:cNvSpPr txBox="1"/>
          <p:nvPr/>
        </p:nvSpPr>
        <p:spPr>
          <a:xfrm>
            <a:off x="5167326" y="1119979"/>
            <a:ext cx="1840200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Título da Página</a:t>
            </a:r>
            <a:endParaRPr sz="14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2"/>
          <p:cNvSpPr txBox="1"/>
          <p:nvPr/>
        </p:nvSpPr>
        <p:spPr>
          <a:xfrm>
            <a:off x="4878775" y="1561750"/>
            <a:ext cx="2958900" cy="28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Isso é um Título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Isso é um parágrafo.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4516" y="1184134"/>
            <a:ext cx="252900" cy="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2"/>
          <p:cNvSpPr txBox="1"/>
          <p:nvPr/>
        </p:nvSpPr>
        <p:spPr>
          <a:xfrm>
            <a:off x="763975" y="4392467"/>
            <a:ext cx="3267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Editor de Texto (Bloco de Notas)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4" name="Google Shape;494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3800" y="1170200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2"/>
          <p:cNvSpPr txBox="1"/>
          <p:nvPr/>
        </p:nvSpPr>
        <p:spPr>
          <a:xfrm>
            <a:off x="4642055" y="4392475"/>
            <a:ext cx="35772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Navegador Web (Edge, Chrome, Firefox e etc.)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12"/>
          <p:cNvSpPr/>
          <p:nvPr/>
        </p:nvSpPr>
        <p:spPr>
          <a:xfrm rot="-8271542">
            <a:off x="4010130" y="2392085"/>
            <a:ext cx="540124" cy="540124"/>
          </a:xfrm>
          <a:prstGeom prst="corner">
            <a:avLst>
              <a:gd name="adj1" fmla="val 24403"/>
              <a:gd name="adj2" fmla="val 25918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16"/>
          <p:cNvPicPr preferRelativeResize="0"/>
          <p:nvPr/>
        </p:nvPicPr>
        <p:blipFill rotWithShape="1">
          <a:blip r:embed="rId3">
            <a:alphaModFix/>
          </a:blip>
          <a:srcRect l="29341" t="7902" r="26874"/>
          <a:stretch/>
        </p:blipFill>
        <p:spPr>
          <a:xfrm>
            <a:off x="5000100" y="0"/>
            <a:ext cx="4143901" cy="498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16"/>
          <p:cNvSpPr txBox="1"/>
          <p:nvPr/>
        </p:nvSpPr>
        <p:spPr>
          <a:xfrm>
            <a:off x="590254" y="172825"/>
            <a:ext cx="41439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Exercício</a:t>
            </a:r>
            <a:endParaRPr sz="5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514350" y="1340350"/>
            <a:ext cx="4993800" cy="2425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6"/>
          <p:cNvSpPr txBox="1"/>
          <p:nvPr/>
        </p:nvSpPr>
        <p:spPr>
          <a:xfrm>
            <a:off x="655875" y="1398807"/>
            <a:ext cx="4675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Modifique o conteúdo de forma local de sua página na Web preferida;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Utilize para isso o comando “inspecionar” do seu navegador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2914036001a_2_0"/>
          <p:cNvPicPr preferRelativeResize="0"/>
          <p:nvPr/>
        </p:nvPicPr>
        <p:blipFill rotWithShape="1">
          <a:blip r:embed="rId3">
            <a:alphaModFix/>
          </a:blip>
          <a:srcRect l="5231" t="332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914036001a_2_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515" name="Google Shape;515;g2914036001a_2_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16" name="Google Shape;516;g2914036001a_2_49"/>
          <p:cNvPicPr preferRelativeResize="0"/>
          <p:nvPr/>
        </p:nvPicPr>
        <p:blipFill rotWithShape="1">
          <a:blip r:embed="rId3">
            <a:alphaModFix/>
          </a:blip>
          <a:srcRect l="5141" t="302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17"/>
          <p:cNvPicPr preferRelativeResize="0"/>
          <p:nvPr/>
        </p:nvPicPr>
        <p:blipFill rotWithShape="1">
          <a:blip r:embed="rId3">
            <a:alphaModFix/>
          </a:blip>
          <a:srcRect l="45432"/>
          <a:stretch/>
        </p:blipFill>
        <p:spPr>
          <a:xfrm>
            <a:off x="5000095" y="-18650"/>
            <a:ext cx="42116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17"/>
          <p:cNvSpPr txBox="1"/>
          <p:nvPr/>
        </p:nvSpPr>
        <p:spPr>
          <a:xfrm>
            <a:off x="590254" y="172825"/>
            <a:ext cx="41439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Algoritmos</a:t>
            </a:r>
            <a:endParaRPr sz="5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17"/>
          <p:cNvSpPr/>
          <p:nvPr/>
        </p:nvSpPr>
        <p:spPr>
          <a:xfrm>
            <a:off x="514350" y="1340350"/>
            <a:ext cx="4993800" cy="2425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7"/>
          <p:cNvSpPr txBox="1"/>
          <p:nvPr/>
        </p:nvSpPr>
        <p:spPr>
          <a:xfrm>
            <a:off x="655875" y="1398807"/>
            <a:ext cx="4675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pt-BR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pt-BR"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onjunto das regras e procedimentos lógicos perfeitamente definidos que levam à solução de um problema em um número finito de etapas.”</a:t>
            </a:r>
            <a:endParaRPr sz="2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0100" y="-722750"/>
            <a:ext cx="4211626" cy="631743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8"/>
          <p:cNvSpPr txBox="1"/>
          <p:nvPr/>
        </p:nvSpPr>
        <p:spPr>
          <a:xfrm>
            <a:off x="590254" y="172825"/>
            <a:ext cx="41439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endParaRPr sz="5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18"/>
          <p:cNvSpPr/>
          <p:nvPr/>
        </p:nvSpPr>
        <p:spPr>
          <a:xfrm>
            <a:off x="514350" y="1340350"/>
            <a:ext cx="4993800" cy="28506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8"/>
          <p:cNvSpPr txBox="1"/>
          <p:nvPr/>
        </p:nvSpPr>
        <p:spPr>
          <a:xfrm>
            <a:off x="655875" y="1398807"/>
            <a:ext cx="4675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Receita Culinária: </a:t>
            </a:r>
            <a:endParaRPr sz="2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Ela tem os ingredientes necessários (dados de entrada), passo a passo para realizar a receita (processamento ou instruções lógicas) e atinge um resultado (o prato finalizado).</a:t>
            </a:r>
            <a:endParaRPr sz="2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19"/>
          <p:cNvPicPr preferRelativeResize="0"/>
          <p:nvPr/>
        </p:nvPicPr>
        <p:blipFill rotWithShape="1">
          <a:blip r:embed="rId3">
            <a:alphaModFix/>
          </a:blip>
          <a:srcRect l="56174" t="5518" b="14262"/>
          <a:stretch/>
        </p:blipFill>
        <p:spPr>
          <a:xfrm>
            <a:off x="5000100" y="0"/>
            <a:ext cx="42116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9"/>
          <p:cNvSpPr txBox="1"/>
          <p:nvPr/>
        </p:nvSpPr>
        <p:spPr>
          <a:xfrm>
            <a:off x="590254" y="172825"/>
            <a:ext cx="41439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code.org</a:t>
            </a:r>
            <a:endParaRPr sz="5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19"/>
          <p:cNvSpPr/>
          <p:nvPr/>
        </p:nvSpPr>
        <p:spPr>
          <a:xfrm>
            <a:off x="514350" y="1340350"/>
            <a:ext cx="4993800" cy="3124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9"/>
          <p:cNvSpPr txBox="1"/>
          <p:nvPr/>
        </p:nvSpPr>
        <p:spPr>
          <a:xfrm>
            <a:off x="655875" y="1398807"/>
            <a:ext cx="4675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Code.org® é uma organização sem fins lucrativos dedicada à expansão do acesso à informática nas escolas e aumento da participação de mulheres e minorias sub-representadas. Um de seus projetos é o Hora do Código.</a:t>
            </a:r>
            <a:endParaRPr sz="2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g30a8374c69c_0_6"/>
          <p:cNvPicPr preferRelativeResize="0"/>
          <p:nvPr/>
        </p:nvPicPr>
        <p:blipFill rotWithShape="1">
          <a:blip r:embed="rId3">
            <a:alphaModFix/>
          </a:blip>
          <a:srcRect t="12465" b="6167"/>
          <a:stretch/>
        </p:blipFill>
        <p:spPr>
          <a:xfrm>
            <a:off x="189650" y="327325"/>
            <a:ext cx="8764700" cy="400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30a45d8e903_0_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0"/>
          <p:cNvSpPr/>
          <p:nvPr/>
        </p:nvSpPr>
        <p:spPr>
          <a:xfrm>
            <a:off x="666750" y="762000"/>
            <a:ext cx="7772400" cy="4283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0"/>
          <p:cNvSpPr/>
          <p:nvPr/>
        </p:nvSpPr>
        <p:spPr>
          <a:xfrm>
            <a:off x="876300" y="1390650"/>
            <a:ext cx="7391400" cy="685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0"/>
          <p:cNvSpPr txBox="1"/>
          <p:nvPr/>
        </p:nvSpPr>
        <p:spPr>
          <a:xfrm>
            <a:off x="939300" y="1353925"/>
            <a:ext cx="69093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pt-BR" sz="3500" b="0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https://code.org/minecraft</a:t>
            </a:r>
            <a:endParaRPr sz="3500" b="0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20"/>
          <p:cNvSpPr/>
          <p:nvPr/>
        </p:nvSpPr>
        <p:spPr>
          <a:xfrm>
            <a:off x="7124700" y="971550"/>
            <a:ext cx="304800" cy="30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0"/>
          <p:cNvSpPr/>
          <p:nvPr/>
        </p:nvSpPr>
        <p:spPr>
          <a:xfrm>
            <a:off x="7543800" y="971550"/>
            <a:ext cx="304800" cy="30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0"/>
          <p:cNvSpPr/>
          <p:nvPr/>
        </p:nvSpPr>
        <p:spPr>
          <a:xfrm>
            <a:off x="7924800" y="971550"/>
            <a:ext cx="304800" cy="308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0"/>
          <p:cNvSpPr/>
          <p:nvPr/>
        </p:nvSpPr>
        <p:spPr>
          <a:xfrm>
            <a:off x="876450" y="2247900"/>
            <a:ext cx="7391400" cy="289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20"/>
          <p:cNvPicPr preferRelativeResize="0"/>
          <p:nvPr/>
        </p:nvPicPr>
        <p:blipFill rotWithShape="1">
          <a:blip r:embed="rId3">
            <a:alphaModFix/>
          </a:blip>
          <a:srcRect l="13329" t="22954" r="11107" b="18128"/>
          <a:stretch/>
        </p:blipFill>
        <p:spPr>
          <a:xfrm>
            <a:off x="1225050" y="2310800"/>
            <a:ext cx="6642598" cy="25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21"/>
          <p:cNvPicPr preferRelativeResize="0"/>
          <p:nvPr/>
        </p:nvPicPr>
        <p:blipFill rotWithShape="1">
          <a:blip r:embed="rId3">
            <a:alphaModFix/>
          </a:blip>
          <a:srcRect l="5677" t="13382"/>
          <a:stretch/>
        </p:blipFill>
        <p:spPr>
          <a:xfrm>
            <a:off x="1011262" y="657225"/>
            <a:ext cx="7121474" cy="36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1"/>
          <p:cNvSpPr txBox="1"/>
          <p:nvPr/>
        </p:nvSpPr>
        <p:spPr>
          <a:xfrm>
            <a:off x="249250" y="4410075"/>
            <a:ext cx="1484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do Idioma</a:t>
            </a:r>
            <a:endParaRPr sz="14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4" name="Google Shape;564;p21"/>
          <p:cNvCxnSpPr/>
          <p:nvPr/>
        </p:nvCxnSpPr>
        <p:spPr>
          <a:xfrm flipH="1">
            <a:off x="991500" y="4248150"/>
            <a:ext cx="342000" cy="219000"/>
          </a:xfrm>
          <a:prstGeom prst="straightConnector1">
            <a:avLst/>
          </a:prstGeom>
          <a:noFill/>
          <a:ln w="38100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5" name="Google Shape;565;p21"/>
          <p:cNvSpPr txBox="1"/>
          <p:nvPr/>
        </p:nvSpPr>
        <p:spPr>
          <a:xfrm>
            <a:off x="5468950" y="-9525"/>
            <a:ext cx="14844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Trilha de Desafios</a:t>
            </a:r>
            <a:endParaRPr sz="14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6" name="Google Shape;566;p21"/>
          <p:cNvCxnSpPr/>
          <p:nvPr/>
        </p:nvCxnSpPr>
        <p:spPr>
          <a:xfrm flipH="1">
            <a:off x="5336500" y="514425"/>
            <a:ext cx="342000" cy="219000"/>
          </a:xfrm>
          <a:prstGeom prst="straightConnector1">
            <a:avLst/>
          </a:prstGeom>
          <a:noFill/>
          <a:ln w="38100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7" name="Google Shape;567;p21"/>
          <p:cNvSpPr txBox="1"/>
          <p:nvPr/>
        </p:nvSpPr>
        <p:spPr>
          <a:xfrm>
            <a:off x="8174050" y="1323975"/>
            <a:ext cx="1084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Instruções para realizar o desafio</a:t>
            </a:r>
            <a:endParaRPr sz="12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8" name="Google Shape;568;p21"/>
          <p:cNvCxnSpPr/>
          <p:nvPr/>
        </p:nvCxnSpPr>
        <p:spPr>
          <a:xfrm rot="10800000">
            <a:off x="6019900" y="1562025"/>
            <a:ext cx="2173200" cy="209700"/>
          </a:xfrm>
          <a:prstGeom prst="straightConnector1">
            <a:avLst/>
          </a:prstGeom>
          <a:noFill/>
          <a:ln w="38100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9" name="Google Shape;569;p21"/>
          <p:cNvSpPr txBox="1"/>
          <p:nvPr/>
        </p:nvSpPr>
        <p:spPr>
          <a:xfrm>
            <a:off x="5695950" y="4371975"/>
            <a:ext cx="3390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Espaço de Trabalho  onde os comandos devem ser sequenciados da forma correta.</a:t>
            </a:r>
            <a:endParaRPr sz="12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0" name="Google Shape;570;p21"/>
          <p:cNvCxnSpPr>
            <a:stCxn id="569" idx="1"/>
          </p:cNvCxnSpPr>
          <p:nvPr/>
        </p:nvCxnSpPr>
        <p:spPr>
          <a:xfrm rot="10800000">
            <a:off x="4649550" y="2704875"/>
            <a:ext cx="1046400" cy="1900500"/>
          </a:xfrm>
          <a:prstGeom prst="straightConnector1">
            <a:avLst/>
          </a:prstGeom>
          <a:noFill/>
          <a:ln w="38100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1" name="Google Shape;571;p21"/>
          <p:cNvSpPr txBox="1"/>
          <p:nvPr/>
        </p:nvSpPr>
        <p:spPr>
          <a:xfrm>
            <a:off x="2784525" y="4333875"/>
            <a:ext cx="2173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Blocos: operações disponíveis e podem ser utilizadas várias vezes</a:t>
            </a:r>
            <a:endParaRPr sz="12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2" name="Google Shape;572;p21"/>
          <p:cNvCxnSpPr/>
          <p:nvPr/>
        </p:nvCxnSpPr>
        <p:spPr>
          <a:xfrm rot="10800000">
            <a:off x="3659025" y="2895375"/>
            <a:ext cx="212100" cy="1476600"/>
          </a:xfrm>
          <a:prstGeom prst="straightConnector1">
            <a:avLst/>
          </a:prstGeom>
          <a:noFill/>
          <a:ln w="38100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3" name="Google Shape;573;p21"/>
          <p:cNvSpPr txBox="1"/>
          <p:nvPr/>
        </p:nvSpPr>
        <p:spPr>
          <a:xfrm>
            <a:off x="-35700" y="1990725"/>
            <a:ext cx="1084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Botão para iniciar a execução do código no espaço de trabalho.</a:t>
            </a:r>
            <a:endParaRPr sz="12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4" name="Google Shape;574;p21"/>
          <p:cNvCxnSpPr/>
          <p:nvPr/>
        </p:nvCxnSpPr>
        <p:spPr>
          <a:xfrm rot="10800000">
            <a:off x="781200" y="3086138"/>
            <a:ext cx="343500" cy="157200"/>
          </a:xfrm>
          <a:prstGeom prst="straightConnector1">
            <a:avLst/>
          </a:prstGeom>
          <a:noFill/>
          <a:ln w="38100" cap="flat" cmpd="sng">
            <a:solidFill>
              <a:srgbClr val="00763C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22"/>
          <p:cNvPicPr preferRelativeResize="0"/>
          <p:nvPr/>
        </p:nvPicPr>
        <p:blipFill rotWithShape="1">
          <a:blip r:embed="rId3">
            <a:alphaModFix/>
          </a:blip>
          <a:srcRect l="31631" t="13314" r="29103"/>
          <a:stretch/>
        </p:blipFill>
        <p:spPr>
          <a:xfrm>
            <a:off x="5000100" y="0"/>
            <a:ext cx="4143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2"/>
          <p:cNvSpPr txBox="1"/>
          <p:nvPr/>
        </p:nvSpPr>
        <p:spPr>
          <a:xfrm>
            <a:off x="590254" y="172825"/>
            <a:ext cx="4143900" cy="8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Exercício</a:t>
            </a:r>
            <a:endParaRPr sz="5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22"/>
          <p:cNvSpPr/>
          <p:nvPr/>
        </p:nvSpPr>
        <p:spPr>
          <a:xfrm>
            <a:off x="514350" y="1340350"/>
            <a:ext cx="4993800" cy="1783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2"/>
          <p:cNvSpPr txBox="1"/>
          <p:nvPr/>
        </p:nvSpPr>
        <p:spPr>
          <a:xfrm>
            <a:off x="655875" y="1475003"/>
            <a:ext cx="4675500" cy="11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Utilizar o Code.org/minecraft e completar a trilha com os 12 desafios: Minecraft Voyage Aquatic (Viagem Aquática)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588" name="Google Shape;588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89" name="Google Shape;589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4789" t="12572"/>
          <a:stretch/>
        </p:blipFill>
        <p:spPr>
          <a:xfrm>
            <a:off x="-381000" y="0"/>
            <a:ext cx="99628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a45d8e903_0_1468"/>
          <p:cNvSpPr txBox="1"/>
          <p:nvPr/>
        </p:nvSpPr>
        <p:spPr>
          <a:xfrm>
            <a:off x="242650" y="1716200"/>
            <a:ext cx="3005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Dúvidas?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95" name="Google Shape;595;g30a45d8e903_0_1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325" y="386200"/>
            <a:ext cx="4500125" cy="45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343D"/>
        </a:solid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912a5c198b_0_242"/>
          <p:cNvSpPr/>
          <p:nvPr/>
        </p:nvSpPr>
        <p:spPr>
          <a:xfrm>
            <a:off x="0" y="1694225"/>
            <a:ext cx="91440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912a5c198b_0_242"/>
          <p:cNvSpPr/>
          <p:nvPr/>
        </p:nvSpPr>
        <p:spPr>
          <a:xfrm>
            <a:off x="533325" y="1188600"/>
            <a:ext cx="81066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2912a5c198b_0_242"/>
          <p:cNvSpPr txBox="1"/>
          <p:nvPr/>
        </p:nvSpPr>
        <p:spPr>
          <a:xfrm>
            <a:off x="533325" y="71895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Meu Primeiro Site</a:t>
            </a: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03" name="Google Shape;603;g2912a5c198b_0_242"/>
          <p:cNvSpPr txBox="1"/>
          <p:nvPr/>
        </p:nvSpPr>
        <p:spPr>
          <a:xfrm>
            <a:off x="7709225" y="2685650"/>
            <a:ext cx="698700" cy="17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pt-BR" sz="12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2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g2912a5c198b_0_242"/>
          <p:cNvSpPr txBox="1"/>
          <p:nvPr/>
        </p:nvSpPr>
        <p:spPr>
          <a:xfrm>
            <a:off x="5795524" y="3467300"/>
            <a:ext cx="19137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6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aula</a:t>
            </a:r>
            <a:endParaRPr sz="6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05" name="Google Shape;605;g2912a5c198b_0_242"/>
          <p:cNvSpPr txBox="1"/>
          <p:nvPr/>
        </p:nvSpPr>
        <p:spPr>
          <a:xfrm>
            <a:off x="450975" y="1766725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Ambiente de Desenvolvimento + Nosso primeiro código</a:t>
            </a:r>
            <a:endParaRPr sz="3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6" name="Google Shape;606;g2912a5c198b_0_242"/>
          <p:cNvSpPr txBox="1"/>
          <p:nvPr/>
        </p:nvSpPr>
        <p:spPr>
          <a:xfrm>
            <a:off x="450975" y="3520275"/>
            <a:ext cx="34353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Duração: 2 horas e 30 minutos</a:t>
            </a:r>
            <a:endParaRPr sz="16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g2912a5c198b_0_254"/>
          <p:cNvPicPr preferRelativeResize="0"/>
          <p:nvPr/>
        </p:nvPicPr>
        <p:blipFill rotWithShape="1">
          <a:blip r:embed="rId3">
            <a:alphaModFix/>
          </a:blip>
          <a:srcRect l="27226" t="480" r="19262" b="-479"/>
          <a:stretch/>
        </p:blipFill>
        <p:spPr>
          <a:xfrm>
            <a:off x="0" y="0"/>
            <a:ext cx="4051674" cy="50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2912a5c198b_0_254"/>
          <p:cNvSpPr/>
          <p:nvPr/>
        </p:nvSpPr>
        <p:spPr>
          <a:xfrm>
            <a:off x="3638550" y="959350"/>
            <a:ext cx="4993800" cy="30441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2912a5c198b_0_254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Conteúdo</a:t>
            </a:r>
            <a:endParaRPr sz="3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g2912a5c198b_0_254"/>
          <p:cNvSpPr txBox="1"/>
          <p:nvPr/>
        </p:nvSpPr>
        <p:spPr>
          <a:xfrm>
            <a:off x="3918304" y="1068354"/>
            <a:ext cx="36300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MS Visual Studio Code 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Tags (html, head, title, body, charset, div, h1, h2 e a)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 CSS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Criar o arquivo externo .css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link entre HTML e CSS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Seletores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Box Model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Width, Height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font, font-size, font-family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background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text-align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g2912a5c198b_0_2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1164" y="5"/>
            <a:ext cx="79804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2912a5c198b_0_268"/>
          <p:cNvSpPr/>
          <p:nvPr/>
        </p:nvSpPr>
        <p:spPr>
          <a:xfrm>
            <a:off x="453925" y="1373000"/>
            <a:ext cx="4993800" cy="2755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2912a5c198b_0_268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VS CODE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g2912a5c198b_0_268"/>
          <p:cNvSpPr txBox="1"/>
          <p:nvPr/>
        </p:nvSpPr>
        <p:spPr>
          <a:xfrm>
            <a:off x="579675" y="1551207"/>
            <a:ext cx="46755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Visual Studio Code é um editor de texto completo que possui milhares de extensões, é rápido e permite que você desenvolv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facilmente seu código;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Vamos ver como funciona a Instalação dele;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g2912a5c198b_0_485"/>
          <p:cNvPicPr preferRelativeResize="0"/>
          <p:nvPr/>
        </p:nvPicPr>
        <p:blipFill rotWithShape="1">
          <a:blip r:embed="rId3">
            <a:alphaModFix/>
          </a:blip>
          <a:srcRect l="5508" t="12783" r="1277" b="3819"/>
          <a:stretch/>
        </p:blipFill>
        <p:spPr>
          <a:xfrm>
            <a:off x="-20150" y="525300"/>
            <a:ext cx="9164149" cy="4609596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g2912a5c198b_0_485"/>
          <p:cNvSpPr txBox="1"/>
          <p:nvPr/>
        </p:nvSpPr>
        <p:spPr>
          <a:xfrm>
            <a:off x="807050" y="36135"/>
            <a:ext cx="72996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pt-BR" sz="17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https://code.visualstudio.com/</a:t>
            </a:r>
            <a:endParaRPr sz="17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g2912a5c198b_0_485"/>
          <p:cNvSpPr/>
          <p:nvPr/>
        </p:nvSpPr>
        <p:spPr>
          <a:xfrm rot="-2700000">
            <a:off x="750955" y="3653737"/>
            <a:ext cx="445902" cy="277044"/>
          </a:xfrm>
          <a:prstGeom prst="rightArrow">
            <a:avLst>
              <a:gd name="adj1" fmla="val 50000"/>
              <a:gd name="adj2" fmla="val 12171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g2912a5c198b_0_285"/>
          <p:cNvPicPr preferRelativeResize="0"/>
          <p:nvPr/>
        </p:nvPicPr>
        <p:blipFill rotWithShape="1">
          <a:blip r:embed="rId3">
            <a:alphaModFix/>
          </a:blip>
          <a:srcRect l="7680"/>
          <a:stretch/>
        </p:blipFill>
        <p:spPr>
          <a:xfrm>
            <a:off x="5105400" y="-76200"/>
            <a:ext cx="8441776" cy="51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g2912a5c198b_0_285"/>
          <p:cNvSpPr/>
          <p:nvPr/>
        </p:nvSpPr>
        <p:spPr>
          <a:xfrm>
            <a:off x="514350" y="1340350"/>
            <a:ext cx="4993800" cy="2012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2912a5c198b_0_285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HTML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7" name="Google Shape;637;g2912a5c198b_0_285"/>
          <p:cNvSpPr txBox="1"/>
          <p:nvPr/>
        </p:nvSpPr>
        <p:spPr>
          <a:xfrm>
            <a:off x="655875" y="1398802"/>
            <a:ext cx="46755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Linguagem de Marcação composta por elementos (TAGS);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Vamos conhecer as principais TAGs para começarmos uma página Web.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8" name="Google Shape;638;g2912a5c198b_0_2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3300" y="4480844"/>
            <a:ext cx="674431" cy="308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g2912a5c198b_0_294"/>
          <p:cNvPicPr preferRelativeResize="0"/>
          <p:nvPr/>
        </p:nvPicPr>
        <p:blipFill rotWithShape="1">
          <a:blip r:embed="rId3">
            <a:alphaModFix/>
          </a:blip>
          <a:srcRect l="25057" r="46354" b="-1947"/>
          <a:stretch/>
        </p:blipFill>
        <p:spPr>
          <a:xfrm>
            <a:off x="4536225" y="0"/>
            <a:ext cx="4675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2912a5c198b_0_294"/>
          <p:cNvSpPr/>
          <p:nvPr/>
        </p:nvSpPr>
        <p:spPr>
          <a:xfrm>
            <a:off x="514350" y="1101200"/>
            <a:ext cx="4993800" cy="3736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2912a5c198b_0_294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W3C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g2912a5c198b_0_294"/>
          <p:cNvSpPr txBox="1"/>
          <p:nvPr/>
        </p:nvSpPr>
        <p:spPr>
          <a:xfrm>
            <a:off x="655875" y="1159649"/>
            <a:ext cx="4675500" cy="3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World Wide Web Consortium (W3C) 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é uma organização internacional que desenvolve padrões e diretrizes para a web;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Foi fundado por Tim Berners-Lee, em 1994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W3C trabalha em diversas áreas, incluindo: HTML e CSS, Acessibilidade, Web Semântica e Privacidade e Segurança.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912a5c198b_0_304"/>
          <p:cNvSpPr txBox="1"/>
          <p:nvPr/>
        </p:nvSpPr>
        <p:spPr>
          <a:xfrm>
            <a:off x="5301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TAG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g2912a5c198b_0_304"/>
          <p:cNvSpPr/>
          <p:nvPr/>
        </p:nvSpPr>
        <p:spPr>
          <a:xfrm>
            <a:off x="514350" y="1101200"/>
            <a:ext cx="4993800" cy="3736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2912a5c198b_0_304"/>
          <p:cNvSpPr txBox="1"/>
          <p:nvPr/>
        </p:nvSpPr>
        <p:spPr>
          <a:xfrm>
            <a:off x="514350" y="1156100"/>
            <a:ext cx="4993800" cy="3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Uma tag é um elemento fundamental em HTML (Hypertext Markup Language), que é a linguagem usada para criar páginas web. As tags são usadas para definir a estrutura e o conteúdo de um documento HTML;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Cada tag é normalmente composta por um nome de elemento, cercado por sinais de menor e maior (&lt; e &gt;)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g2912a5c198b_0_304"/>
          <p:cNvSpPr txBox="1"/>
          <p:nvPr/>
        </p:nvSpPr>
        <p:spPr>
          <a:xfrm>
            <a:off x="5681225" y="2267825"/>
            <a:ext cx="3214800" cy="1683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</a:t>
            </a:r>
            <a:r>
              <a:rPr lang="pt-BR" sz="1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EXEMPLO</a:t>
            </a: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&lt;h1&gt;: Define um cabeçalho de nível 1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&lt;p&gt;: Define um parágrafo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&lt;a&gt;: Define um link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g2912a5c198b_0_318"/>
          <p:cNvPicPr preferRelativeResize="0"/>
          <p:nvPr/>
        </p:nvPicPr>
        <p:blipFill rotWithShape="1">
          <a:blip r:embed="rId3">
            <a:alphaModFix/>
          </a:blip>
          <a:srcRect l="5943" t="6643" r="56974" b="11835"/>
          <a:stretch/>
        </p:blipFill>
        <p:spPr>
          <a:xfrm>
            <a:off x="5772150" y="0"/>
            <a:ext cx="4114798" cy="50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2912a5c198b_0_318"/>
          <p:cNvSpPr/>
          <p:nvPr/>
        </p:nvSpPr>
        <p:spPr>
          <a:xfrm>
            <a:off x="533400" y="1190625"/>
            <a:ext cx="5324400" cy="2981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2912a5c198b_0_318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pt-BR" sz="4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Estrutura Básica</a:t>
            </a:r>
            <a:endParaRPr sz="2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g2912a5c198b_0_318"/>
          <p:cNvSpPr txBox="1"/>
          <p:nvPr/>
        </p:nvSpPr>
        <p:spPr>
          <a:xfrm>
            <a:off x="876300" y="1475000"/>
            <a:ext cx="5086200" cy="25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Tutorial de HTML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/title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/head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Isso é um Título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/h1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16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Isso aqui é um parágrafo.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/p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/body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/html</a:t>
            </a:r>
            <a:r>
              <a:rPr lang="pt-BR" sz="1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200" b="0" i="0" u="none" strike="noStrike" cap="none">
              <a:solidFill>
                <a:srgbClr val="8FC4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g2912a5c198b_0_327"/>
          <p:cNvPicPr preferRelativeResize="0"/>
          <p:nvPr/>
        </p:nvPicPr>
        <p:blipFill rotWithShape="1">
          <a:blip r:embed="rId3">
            <a:alphaModFix/>
          </a:blip>
          <a:srcRect l="7680"/>
          <a:stretch/>
        </p:blipFill>
        <p:spPr>
          <a:xfrm>
            <a:off x="4572000" y="-76200"/>
            <a:ext cx="8975174" cy="51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2912a5c198b_0_327"/>
          <p:cNvSpPr txBox="1"/>
          <p:nvPr/>
        </p:nvSpPr>
        <p:spPr>
          <a:xfrm>
            <a:off x="376150" y="1569675"/>
            <a:ext cx="50046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lang="pt-BR" sz="57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Principais </a:t>
            </a:r>
            <a:r>
              <a:rPr lang="pt-BR" sz="1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Tags</a:t>
            </a:r>
            <a:endParaRPr sz="15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912a5c198b_0_333"/>
          <p:cNvSpPr/>
          <p:nvPr/>
        </p:nvSpPr>
        <p:spPr>
          <a:xfrm>
            <a:off x="533400" y="1190625"/>
            <a:ext cx="3978000" cy="33951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g2912a5c198b_0_333"/>
          <p:cNvSpPr/>
          <p:nvPr/>
        </p:nvSpPr>
        <p:spPr>
          <a:xfrm>
            <a:off x="4076700" y="2193725"/>
            <a:ext cx="4391100" cy="1425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2912a5c198b_0_333"/>
          <p:cNvSpPr txBox="1"/>
          <p:nvPr/>
        </p:nvSpPr>
        <p:spPr>
          <a:xfrm>
            <a:off x="719710" y="1551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&lt;html&gt;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g2912a5c198b_0_333"/>
          <p:cNvSpPr txBox="1"/>
          <p:nvPr/>
        </p:nvSpPr>
        <p:spPr>
          <a:xfrm>
            <a:off x="876300" y="1475000"/>
            <a:ext cx="3635100" cy="3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&lt;title&gt;Título&lt;/title&gt;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&lt;h1&gt;Título&lt;/h1&gt;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&lt;p&gt;Parágrafo.&lt;/p&gt;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html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7" name="Google Shape;677;g2912a5c198b_0_333"/>
          <p:cNvSpPr txBox="1"/>
          <p:nvPr/>
        </p:nvSpPr>
        <p:spPr>
          <a:xfrm>
            <a:off x="4181100" y="2312523"/>
            <a:ext cx="41823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&lt;html&gt; representa a raiz de um documento HTML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&lt;html&gt; é o contêiner para todos os outros elementos HTML.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g2912a5c198b_0_333"/>
          <p:cNvSpPr txBox="1"/>
          <p:nvPr/>
        </p:nvSpPr>
        <p:spPr>
          <a:xfrm>
            <a:off x="6543550" y="3916500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912a5c198b_0_344"/>
          <p:cNvSpPr/>
          <p:nvPr/>
        </p:nvSpPr>
        <p:spPr>
          <a:xfrm>
            <a:off x="533400" y="1190625"/>
            <a:ext cx="3978000" cy="3642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2912a5c198b_0_344"/>
          <p:cNvSpPr/>
          <p:nvPr/>
        </p:nvSpPr>
        <p:spPr>
          <a:xfrm>
            <a:off x="4179975" y="876725"/>
            <a:ext cx="4557300" cy="390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2912a5c198b_0_344"/>
          <p:cNvSpPr txBox="1"/>
          <p:nvPr/>
        </p:nvSpPr>
        <p:spPr>
          <a:xfrm>
            <a:off x="719710" y="1551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&lt;head&gt;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6" name="Google Shape;686;g2912a5c198b_0_344"/>
          <p:cNvSpPr txBox="1"/>
          <p:nvPr/>
        </p:nvSpPr>
        <p:spPr>
          <a:xfrm>
            <a:off x="876300" y="1475000"/>
            <a:ext cx="3635100" cy="3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&lt;title&gt;Título&lt;/title&gt;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&lt;h1&gt;Título&lt;/h1&gt;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&lt;p&gt;Parágrafo.&lt;/p&gt;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 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7" name="Google Shape;687;g2912a5c198b_0_344"/>
          <p:cNvSpPr txBox="1"/>
          <p:nvPr/>
        </p:nvSpPr>
        <p:spPr>
          <a:xfrm>
            <a:off x="4179975" y="1030350"/>
            <a:ext cx="45573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elemento &lt;head&gt; é um contêiner para metadados (dados sobre o site) e é colocado entre a tag &lt;html&gt; e a tag &lt;body&gt;;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Metadados são dados sobre o documento HTML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 metadados não são exibidos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 seguintes elementos podem ir dentro do elemento &lt;head&gt;: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○"/>
            </a:pPr>
            <a:r>
              <a:rPr lang="pt-BR" sz="12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&lt;title&gt;</a:t>
            </a:r>
            <a:r>
              <a:rPr lang="pt-BR" sz="12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(Obrigatório)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○"/>
            </a:pPr>
            <a:r>
              <a:rPr lang="pt-BR" sz="12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&lt;style&gt;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○"/>
            </a:pPr>
            <a:r>
              <a:rPr lang="pt-BR" sz="12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&lt;base&gt;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○"/>
            </a:pPr>
            <a:r>
              <a:rPr lang="pt-BR" sz="12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&lt;link&gt;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○"/>
            </a:pPr>
            <a:r>
              <a:rPr lang="pt-BR" sz="12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&lt;meta&gt;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○"/>
            </a:pPr>
            <a:r>
              <a:rPr lang="pt-BR" sz="12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&lt;script&gt;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○"/>
            </a:pPr>
            <a:r>
              <a:rPr lang="pt-BR" sz="1200" b="0" i="0" u="sng" strike="noStrike" cap="non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&lt;noscript&gt;</a:t>
            </a:r>
            <a:endParaRPr sz="12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g2912a5c198b_0_344"/>
          <p:cNvSpPr txBox="1"/>
          <p:nvPr/>
        </p:nvSpPr>
        <p:spPr>
          <a:xfrm>
            <a:off x="7077075" y="4770288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912a5c198b_0_354"/>
          <p:cNvSpPr/>
          <p:nvPr/>
        </p:nvSpPr>
        <p:spPr>
          <a:xfrm>
            <a:off x="545794" y="962025"/>
            <a:ext cx="7993800" cy="24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g2912a5c198b_0_354"/>
          <p:cNvSpPr/>
          <p:nvPr/>
        </p:nvSpPr>
        <p:spPr>
          <a:xfrm>
            <a:off x="827250" y="3173075"/>
            <a:ext cx="7489500" cy="160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g2912a5c198b_0_354"/>
          <p:cNvSpPr txBox="1"/>
          <p:nvPr/>
        </p:nvSpPr>
        <p:spPr>
          <a:xfrm>
            <a:off x="719710" y="789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&lt;title&gt;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g2912a5c198b_0_354"/>
          <p:cNvSpPr txBox="1"/>
          <p:nvPr/>
        </p:nvSpPr>
        <p:spPr>
          <a:xfrm>
            <a:off x="888694" y="1094000"/>
            <a:ext cx="5568600" cy="21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&gt;Título&lt;/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title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 sz="1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 &lt;h1&gt;Título&lt;/h1&gt;</a:t>
            </a:r>
            <a:endParaRPr sz="1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 &lt;p&gt;Parágrafo.&lt;/p&gt;</a:t>
            </a:r>
            <a:endParaRPr sz="1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 sz="1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&lt;/html&gt; </a:t>
            </a:r>
            <a:endParaRPr sz="1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7" name="Google Shape;697;g2912a5c198b_0_354"/>
          <p:cNvSpPr txBox="1"/>
          <p:nvPr/>
        </p:nvSpPr>
        <p:spPr>
          <a:xfrm>
            <a:off x="888700" y="3134600"/>
            <a:ext cx="71184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Define um título para o seu documento HTML;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título deve ser somente texto e é mostrado na barra de título do navegador ou na guia da página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conteúdo do título da página é muito importante para a otimização de mecanismos de busca (SEO)!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8" name="Google Shape;698;g2912a5c198b_0_354"/>
          <p:cNvSpPr txBox="1"/>
          <p:nvPr/>
        </p:nvSpPr>
        <p:spPr>
          <a:xfrm>
            <a:off x="7305593" y="4703319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912a5c198b_0_364"/>
          <p:cNvSpPr/>
          <p:nvPr/>
        </p:nvSpPr>
        <p:spPr>
          <a:xfrm>
            <a:off x="533400" y="1190625"/>
            <a:ext cx="3978000" cy="3642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2912a5c198b_0_364"/>
          <p:cNvSpPr/>
          <p:nvPr/>
        </p:nvSpPr>
        <p:spPr>
          <a:xfrm>
            <a:off x="4179975" y="1425300"/>
            <a:ext cx="4557300" cy="238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2912a5c198b_0_364"/>
          <p:cNvSpPr txBox="1"/>
          <p:nvPr/>
        </p:nvSpPr>
        <p:spPr>
          <a:xfrm>
            <a:off x="4151050" y="1475000"/>
            <a:ext cx="43017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&lt;body&gt; define o corpo do documento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elemento &lt;body&gt; contém todo o conteúdo de um documento HTML, como títulos, parágrafos, imagens, hiperlinks, tabelas, listas, etc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Só pode haver um elemento &lt;body&gt; em um documento HTML.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6" name="Google Shape;706;g2912a5c198b_0_364"/>
          <p:cNvSpPr txBox="1"/>
          <p:nvPr/>
        </p:nvSpPr>
        <p:spPr>
          <a:xfrm>
            <a:off x="719710" y="1551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&lt;body&gt;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g2912a5c198b_0_364"/>
          <p:cNvSpPr txBox="1"/>
          <p:nvPr/>
        </p:nvSpPr>
        <p:spPr>
          <a:xfrm>
            <a:off x="876300" y="1475000"/>
            <a:ext cx="3635100" cy="3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&lt;title&gt;Título&lt;/title&gt;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&lt;h1&gt;Título&lt;/h1&gt;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&lt;p&gt;Parágrafo.&lt;/p&gt;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body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&lt;/html&gt; </a:t>
            </a:r>
            <a:endParaRPr sz="11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g2912a5c198b_0_364"/>
          <p:cNvSpPr txBox="1"/>
          <p:nvPr/>
        </p:nvSpPr>
        <p:spPr>
          <a:xfrm>
            <a:off x="7077075" y="4092263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912a5c198b_0_375"/>
          <p:cNvSpPr/>
          <p:nvPr/>
        </p:nvSpPr>
        <p:spPr>
          <a:xfrm>
            <a:off x="4533900" y="1279325"/>
            <a:ext cx="4391100" cy="3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2912a5c198b_0_375"/>
          <p:cNvSpPr/>
          <p:nvPr/>
        </p:nvSpPr>
        <p:spPr>
          <a:xfrm>
            <a:off x="533400" y="1190625"/>
            <a:ext cx="4182300" cy="3432300"/>
          </a:xfrm>
          <a:prstGeom prst="rect">
            <a:avLst/>
          </a:prstGeom>
          <a:gradFill>
            <a:gsLst>
              <a:gs pos="0">
                <a:srgbClr val="00763D"/>
              </a:gs>
              <a:gs pos="100000">
                <a:srgbClr val="1DB46C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2912a5c198b_0_375"/>
          <p:cNvSpPr txBox="1"/>
          <p:nvPr/>
        </p:nvSpPr>
        <p:spPr>
          <a:xfrm>
            <a:off x="719710" y="1551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&lt;h1&gt; até &lt;h6&gt;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endParaRPr sz="5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16" name="Google Shape;716;g2912a5c198b_0_375"/>
          <p:cNvSpPr txBox="1"/>
          <p:nvPr/>
        </p:nvSpPr>
        <p:spPr>
          <a:xfrm>
            <a:off x="254925" y="1135177"/>
            <a:ext cx="4552200" cy="34323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3600" b="0" i="0" u="none" strike="noStrike" cap="none">
                <a:solidFill>
                  <a:srgbClr val="F45A39"/>
                </a:solidFill>
                <a:latin typeface="Consolas"/>
                <a:ea typeface="Consolas"/>
                <a:cs typeface="Consolas"/>
                <a:sym typeface="Consolas"/>
              </a:rPr>
              <a:t>Título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h1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3600" b="0" i="0" u="none" strike="noStrike" cap="none">
                <a:solidFill>
                  <a:srgbClr val="F45A39"/>
                </a:solidFill>
                <a:latin typeface="Consolas"/>
                <a:ea typeface="Consolas"/>
                <a:cs typeface="Consolas"/>
                <a:sym typeface="Consolas"/>
              </a:rPr>
              <a:t>Título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h2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h3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3600" b="0" i="0" u="none" strike="noStrike" cap="none">
                <a:solidFill>
                  <a:srgbClr val="F45A39"/>
                </a:solidFill>
                <a:latin typeface="Consolas"/>
                <a:ea typeface="Consolas"/>
                <a:cs typeface="Consolas"/>
                <a:sym typeface="Consolas"/>
              </a:rPr>
              <a:t>Título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h3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h4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3600" b="0" i="0" u="none" strike="noStrike" cap="none">
                <a:solidFill>
                  <a:srgbClr val="F45A39"/>
                </a:solidFill>
                <a:latin typeface="Consolas"/>
                <a:ea typeface="Consolas"/>
                <a:cs typeface="Consolas"/>
                <a:sym typeface="Consolas"/>
              </a:rPr>
              <a:t>Título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h4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h5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3600" b="0" i="0" u="none" strike="noStrike" cap="none">
                <a:solidFill>
                  <a:srgbClr val="F45A39"/>
                </a:solidFill>
                <a:latin typeface="Consolas"/>
                <a:ea typeface="Consolas"/>
                <a:cs typeface="Consolas"/>
                <a:sym typeface="Consolas"/>
              </a:rPr>
              <a:t>Título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h5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h6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3600" b="0" i="0" u="none" strike="noStrike" cap="none">
                <a:solidFill>
                  <a:srgbClr val="F45A39"/>
                </a:solidFill>
                <a:latin typeface="Consolas"/>
                <a:ea typeface="Consolas"/>
                <a:cs typeface="Consolas"/>
                <a:sym typeface="Consolas"/>
              </a:rPr>
              <a:t>Título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h6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g2912a5c198b_0_375"/>
          <p:cNvSpPr txBox="1"/>
          <p:nvPr/>
        </p:nvSpPr>
        <p:spPr>
          <a:xfrm>
            <a:off x="4684450" y="1369299"/>
            <a:ext cx="4182300" cy="24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tags &lt;h1&gt; a &lt;h6&gt; são usadas para definir cabeçalhos HTML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&lt;h1&gt; define o cabeçalho mais importante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e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&lt;h6&gt; define o cabeçalho menos importante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apenas um &lt;h1&gt; por página - isso deve representar o cabeçalho / assunto principal da página inteira. Além disso, não pule os níveis de título - comece com &lt;h1&gt;,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depois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&lt;h2&gt; e assim por diante.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g2912a5c198b_0_375"/>
          <p:cNvSpPr txBox="1"/>
          <p:nvPr/>
        </p:nvSpPr>
        <p:spPr>
          <a:xfrm>
            <a:off x="7305612" y="4563462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912a5c198b_0_386"/>
          <p:cNvSpPr/>
          <p:nvPr/>
        </p:nvSpPr>
        <p:spPr>
          <a:xfrm>
            <a:off x="545794" y="962025"/>
            <a:ext cx="7993800" cy="24156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2912a5c198b_0_386"/>
          <p:cNvSpPr/>
          <p:nvPr/>
        </p:nvSpPr>
        <p:spPr>
          <a:xfrm>
            <a:off x="888694" y="3266600"/>
            <a:ext cx="7489500" cy="127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2912a5c198b_0_386"/>
          <p:cNvSpPr txBox="1"/>
          <p:nvPr/>
        </p:nvSpPr>
        <p:spPr>
          <a:xfrm>
            <a:off x="719710" y="27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&lt;p&gt;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6" name="Google Shape;726;g2912a5c198b_0_386"/>
          <p:cNvSpPr txBox="1"/>
          <p:nvPr/>
        </p:nvSpPr>
        <p:spPr>
          <a:xfrm>
            <a:off x="964900" y="1246400"/>
            <a:ext cx="7582800" cy="21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&gt;Isso aqui é algum texto para servir de parágrafo&lt;/</a:t>
            </a:r>
            <a:r>
              <a:rPr lang="pt-BR" sz="3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pt-BR" sz="3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g2912a5c198b_0_386"/>
          <p:cNvSpPr txBox="1"/>
          <p:nvPr/>
        </p:nvSpPr>
        <p:spPr>
          <a:xfrm>
            <a:off x="987375" y="3419000"/>
            <a:ext cx="71184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&lt;p&gt; define um parágrafo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Os navegadores adicionam automaticamente uma única linha em branco antes e depois de cada elemento &lt;p&gt;.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8" name="Google Shape;728;g2912a5c198b_0_386"/>
          <p:cNvSpPr txBox="1"/>
          <p:nvPr/>
        </p:nvSpPr>
        <p:spPr>
          <a:xfrm>
            <a:off x="6811293" y="4481194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a45d8e903_0_1027"/>
          <p:cNvSpPr txBox="1"/>
          <p:nvPr/>
        </p:nvSpPr>
        <p:spPr>
          <a:xfrm>
            <a:off x="5728000" y="1688400"/>
            <a:ext cx="31041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2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+6 MILHÕES</a:t>
            </a:r>
            <a:endParaRPr sz="2200" b="1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14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de experiências de aprendizagem</a:t>
            </a:r>
            <a:endParaRPr sz="14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30a45d8e903_0_1027"/>
          <p:cNvSpPr txBox="1"/>
          <p:nvPr/>
        </p:nvSpPr>
        <p:spPr>
          <a:xfrm>
            <a:off x="6408300" y="2694910"/>
            <a:ext cx="24240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2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+207 MIL</a:t>
            </a:r>
            <a:endParaRPr sz="2200" b="1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 participações voluntárias</a:t>
            </a:r>
            <a:endParaRPr sz="14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g30a45d8e903_0_1027"/>
          <p:cNvSpPr txBox="1"/>
          <p:nvPr/>
        </p:nvSpPr>
        <p:spPr>
          <a:xfrm>
            <a:off x="6408300" y="3547494"/>
            <a:ext cx="24240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pt-BR" sz="2200" b="1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18 ESTADOS</a:t>
            </a:r>
            <a:endParaRPr sz="2200" b="1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400" b="0" i="0" u="none" strike="noStrike" cap="none">
                <a:solidFill>
                  <a:srgbClr val="22404D"/>
                </a:solidFill>
                <a:latin typeface="Montserrat"/>
                <a:ea typeface="Montserrat"/>
                <a:cs typeface="Montserrat"/>
                <a:sym typeface="Montserrat"/>
              </a:rPr>
              <a:t>+ Distrito Federal</a:t>
            </a:r>
            <a:endParaRPr sz="1400" b="0" i="0" u="none" strike="noStrike" cap="none">
              <a:solidFill>
                <a:srgbClr val="2240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g30a45d8e903_0_10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5377" y="3554430"/>
            <a:ext cx="491861" cy="49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0a45d8e903_0_10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6824" y="1683930"/>
            <a:ext cx="492297" cy="49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0a45d8e903_0_10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39967" y="2686697"/>
            <a:ext cx="492735" cy="4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912a5c198b_0_396"/>
          <p:cNvSpPr/>
          <p:nvPr/>
        </p:nvSpPr>
        <p:spPr>
          <a:xfrm>
            <a:off x="841800" y="2977875"/>
            <a:ext cx="7648200" cy="164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2912a5c198b_0_396"/>
          <p:cNvSpPr/>
          <p:nvPr/>
        </p:nvSpPr>
        <p:spPr>
          <a:xfrm>
            <a:off x="533400" y="885825"/>
            <a:ext cx="8204100" cy="2202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g2912a5c198b_0_396"/>
          <p:cNvSpPr txBox="1"/>
          <p:nvPr/>
        </p:nvSpPr>
        <p:spPr>
          <a:xfrm>
            <a:off x="767300" y="3163794"/>
            <a:ext cx="7648200" cy="1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&lt;meta&gt; define metadados sobre um documento HTML. Metadados são dados (informações) sobre dados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tags &lt;meta&gt; sempre ficam dentro do elemento &lt;head&gt; e geralmente são usadas para especificar conjunto de caracteres, descrição da página, palavras-chave, autor do documento e configurações da janela de visualização.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6" name="Google Shape;736;g2912a5c198b_0_396"/>
          <p:cNvSpPr txBox="1"/>
          <p:nvPr/>
        </p:nvSpPr>
        <p:spPr>
          <a:xfrm>
            <a:off x="719710" y="27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&lt;meta&gt;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g2912a5c198b_0_396"/>
          <p:cNvSpPr txBox="1"/>
          <p:nvPr/>
        </p:nvSpPr>
        <p:spPr>
          <a:xfrm>
            <a:off x="723900" y="1017800"/>
            <a:ext cx="79371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15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pt-BR" sz="15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charset="UTF-8"&gt;</a:t>
            </a:r>
            <a:endParaRPr sz="15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pt-BR" sz="15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name="description" content="Free Web tutorials"&gt;</a:t>
            </a:r>
            <a:endParaRPr sz="15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pt-BR" sz="15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name="keywords" content="HTML, CSS, JavaScript"&gt;</a:t>
            </a:r>
            <a:endParaRPr sz="15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pt-BR" sz="15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name="author" content="John Doe"&gt;</a:t>
            </a:r>
            <a:endParaRPr sz="15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pt-BR" sz="15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name="viewport" content="width=device-width, initial-scale=1.0"&gt;</a:t>
            </a:r>
            <a:endParaRPr sz="15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15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8" name="Google Shape;738;g2912a5c198b_0_396"/>
          <p:cNvSpPr txBox="1"/>
          <p:nvPr/>
        </p:nvSpPr>
        <p:spPr>
          <a:xfrm>
            <a:off x="6912281" y="4621200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912a5c198b_0_406"/>
          <p:cNvSpPr/>
          <p:nvPr/>
        </p:nvSpPr>
        <p:spPr>
          <a:xfrm>
            <a:off x="841800" y="2520675"/>
            <a:ext cx="7648200" cy="197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2912a5c198b_0_406"/>
          <p:cNvSpPr/>
          <p:nvPr/>
        </p:nvSpPr>
        <p:spPr>
          <a:xfrm>
            <a:off x="533400" y="885825"/>
            <a:ext cx="8204100" cy="1643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2912a5c198b_0_406"/>
          <p:cNvSpPr txBox="1"/>
          <p:nvPr/>
        </p:nvSpPr>
        <p:spPr>
          <a:xfrm>
            <a:off x="767300" y="2529225"/>
            <a:ext cx="76482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Especifica a codificação de caracteres para o documento HTML;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 quando você digita textos com acentos ou caracteres especiais em seu arquivo HTML e ao abrir no navegador você percebe que esses caracteres estão desconfigurados, pode ser por que o seu navegador está utilizando outra configuração de caracteres como padrão, por isso você pode utilizar o charset=”UTF-8” para garantir o funcionamento correto, principalmente quando for colocar em um servidor Web.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6" name="Google Shape;746;g2912a5c198b_0_406"/>
          <p:cNvSpPr txBox="1"/>
          <p:nvPr/>
        </p:nvSpPr>
        <p:spPr>
          <a:xfrm>
            <a:off x="719710" y="27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&lt;meta charset&gt;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7" name="Google Shape;747;g2912a5c198b_0_406"/>
          <p:cNvSpPr txBox="1"/>
          <p:nvPr/>
        </p:nvSpPr>
        <p:spPr>
          <a:xfrm>
            <a:off x="723900" y="1017800"/>
            <a:ext cx="7937100" cy="18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 sz="2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pt-BR" sz="26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pt-BR" sz="2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charset="UTF-8"&gt;</a:t>
            </a:r>
            <a:endParaRPr sz="2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6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&lt;/head&gt;</a:t>
            </a:r>
            <a:endParaRPr sz="2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8" name="Google Shape;748;g2912a5c198b_0_406"/>
          <p:cNvSpPr txBox="1"/>
          <p:nvPr/>
        </p:nvSpPr>
        <p:spPr>
          <a:xfrm>
            <a:off x="6912281" y="4621200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912a5c198b_0_416"/>
          <p:cNvSpPr/>
          <p:nvPr/>
        </p:nvSpPr>
        <p:spPr>
          <a:xfrm>
            <a:off x="841800" y="2102500"/>
            <a:ext cx="7648200" cy="205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912a5c198b_0_416"/>
          <p:cNvSpPr/>
          <p:nvPr/>
        </p:nvSpPr>
        <p:spPr>
          <a:xfrm>
            <a:off x="533400" y="1343025"/>
            <a:ext cx="8204100" cy="8151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2912a5c198b_0_416"/>
          <p:cNvSpPr txBox="1"/>
          <p:nvPr/>
        </p:nvSpPr>
        <p:spPr>
          <a:xfrm>
            <a:off x="767300" y="2288396"/>
            <a:ext cx="7648200" cy="17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viewport ( janela de visualização ) é a área visível do usuário de uma página da web. Varia de acordo com o dispositivo - será menor em um telefone celular do que na tela do computador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Você deve incluir o seguinte elemento &lt;meta&gt; em todas as suas páginas da web;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Vamos falar melhor dele quando trabalharmos com Responsividade;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6" name="Google Shape;756;g2912a5c198b_0_416"/>
          <p:cNvSpPr txBox="1"/>
          <p:nvPr/>
        </p:nvSpPr>
        <p:spPr>
          <a:xfrm>
            <a:off x="719710" y="1551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&lt;meta viewport&gt;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7" name="Google Shape;757;g2912a5c198b_0_416"/>
          <p:cNvSpPr txBox="1"/>
          <p:nvPr/>
        </p:nvSpPr>
        <p:spPr>
          <a:xfrm>
            <a:off x="647700" y="1526412"/>
            <a:ext cx="82041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600" b="1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meta</a:t>
            </a:r>
            <a:r>
              <a:rPr lang="pt-BR" sz="1600" b="1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1600" b="1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name="viewport" content="width=device-width, initial-scale=1.0"</a:t>
            </a:r>
            <a:r>
              <a:rPr lang="pt-BR" sz="1600" b="1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600" b="1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8" name="Google Shape;758;g2912a5c198b_0_416"/>
          <p:cNvSpPr txBox="1"/>
          <p:nvPr/>
        </p:nvSpPr>
        <p:spPr>
          <a:xfrm>
            <a:off x="6912281" y="4087800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912a5c198b_0_426"/>
          <p:cNvSpPr/>
          <p:nvPr/>
        </p:nvSpPr>
        <p:spPr>
          <a:xfrm>
            <a:off x="876300" y="2193725"/>
            <a:ext cx="7327500" cy="262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2912a5c198b_0_426"/>
          <p:cNvSpPr/>
          <p:nvPr/>
        </p:nvSpPr>
        <p:spPr>
          <a:xfrm>
            <a:off x="533400" y="1190625"/>
            <a:ext cx="7857300" cy="1089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2912a5c198b_0_426"/>
          <p:cNvSpPr txBox="1"/>
          <p:nvPr/>
        </p:nvSpPr>
        <p:spPr>
          <a:xfrm>
            <a:off x="719710" y="1551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&lt;img&gt;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g2912a5c198b_0_426"/>
          <p:cNvSpPr txBox="1"/>
          <p:nvPr/>
        </p:nvSpPr>
        <p:spPr>
          <a:xfrm>
            <a:off x="507694" y="1411194"/>
            <a:ext cx="82677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pt-BR" sz="2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25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img src="img/imagem.jpg" alt="descrição" </a:t>
            </a:r>
            <a:r>
              <a:rPr lang="pt-BR" sz="25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5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7" name="Google Shape;767;g2912a5c198b_0_426"/>
          <p:cNvSpPr txBox="1"/>
          <p:nvPr/>
        </p:nvSpPr>
        <p:spPr>
          <a:xfrm>
            <a:off x="4572000" y="483425"/>
            <a:ext cx="14664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localização da imagem</a:t>
            </a:r>
            <a:endParaRPr sz="1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8" name="Google Shape;768;g2912a5c198b_0_426"/>
          <p:cNvCxnSpPr/>
          <p:nvPr/>
        </p:nvCxnSpPr>
        <p:spPr>
          <a:xfrm flipH="1">
            <a:off x="4784075" y="1053500"/>
            <a:ext cx="198300" cy="380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9" name="Google Shape;769;g2912a5c198b_0_426"/>
          <p:cNvSpPr txBox="1"/>
          <p:nvPr/>
        </p:nvSpPr>
        <p:spPr>
          <a:xfrm>
            <a:off x="950650" y="2320938"/>
            <a:ext cx="7138800" cy="23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&lt;img&gt; é usada para incorporar uma imagem em uma página HTML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 imagens não são tecnicamente inseridas em uma página da web; as imagens são vinculadas a páginas da web. A tag &lt;img&gt; cria um espaço de espera para a imagem referenciada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&lt;img&gt; possui dois atributos obrigatórios: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src - especifica o caminho para a imagem;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○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alt -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specifica um texto alternativo para a imagem, se a imagem, por algum motivo, não puder ser exibida.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0" name="Google Shape;770;g2912a5c198b_0_426"/>
          <p:cNvSpPr txBox="1"/>
          <p:nvPr/>
        </p:nvSpPr>
        <p:spPr>
          <a:xfrm>
            <a:off x="6543600" y="4791300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1" name="Google Shape;771;g2912a5c198b_0_426"/>
          <p:cNvSpPr txBox="1"/>
          <p:nvPr/>
        </p:nvSpPr>
        <p:spPr>
          <a:xfrm>
            <a:off x="6454300" y="645775"/>
            <a:ext cx="23211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Descrição da imagem</a:t>
            </a:r>
            <a:endParaRPr sz="1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2" name="Google Shape;772;g2912a5c198b_0_426"/>
          <p:cNvCxnSpPr/>
          <p:nvPr/>
        </p:nvCxnSpPr>
        <p:spPr>
          <a:xfrm flipH="1">
            <a:off x="6712725" y="1053500"/>
            <a:ext cx="198300" cy="380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912a5c198b_0_536"/>
          <p:cNvSpPr/>
          <p:nvPr/>
        </p:nvSpPr>
        <p:spPr>
          <a:xfrm>
            <a:off x="876300" y="2193725"/>
            <a:ext cx="7130100" cy="233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2912a5c198b_0_536"/>
          <p:cNvSpPr/>
          <p:nvPr/>
        </p:nvSpPr>
        <p:spPr>
          <a:xfrm>
            <a:off x="533400" y="1190625"/>
            <a:ext cx="7857300" cy="1089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2912a5c198b_0_536"/>
          <p:cNvSpPr txBox="1"/>
          <p:nvPr/>
        </p:nvSpPr>
        <p:spPr>
          <a:xfrm>
            <a:off x="719710" y="1551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&lt;a&gt;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g2912a5c198b_0_536"/>
          <p:cNvSpPr txBox="1"/>
          <p:nvPr/>
        </p:nvSpPr>
        <p:spPr>
          <a:xfrm>
            <a:off x="533400" y="1475000"/>
            <a:ext cx="78573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pt-BR" sz="19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19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a href="</a:t>
            </a:r>
            <a:r>
              <a:rPr lang="pt-BR" sz="1900" b="0" i="0" u="sng" strike="noStrike" cap="none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</a:t>
            </a:r>
            <a:r>
              <a:rPr lang="pt-BR" sz="19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pt-BR" sz="19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pt-BR" sz="1900" b="0" i="0" u="none" strike="noStrike" cap="none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Clique aqui!</a:t>
            </a:r>
            <a:r>
              <a:rPr lang="pt-BR" sz="19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19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pt-BR" sz="19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9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1" name="Google Shape;781;g2912a5c198b_0_536"/>
          <p:cNvSpPr txBox="1"/>
          <p:nvPr/>
        </p:nvSpPr>
        <p:spPr>
          <a:xfrm>
            <a:off x="3977575" y="282025"/>
            <a:ext cx="11328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Endereço do Site do Hiperlink</a:t>
            </a:r>
            <a:endParaRPr sz="1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2" name="Google Shape;782;g2912a5c198b_0_536"/>
          <p:cNvCxnSpPr/>
          <p:nvPr/>
        </p:nvCxnSpPr>
        <p:spPr>
          <a:xfrm flipH="1">
            <a:off x="3990700" y="991525"/>
            <a:ext cx="334800" cy="52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3" name="Google Shape;783;g2912a5c198b_0_536"/>
          <p:cNvSpPr txBox="1"/>
          <p:nvPr/>
        </p:nvSpPr>
        <p:spPr>
          <a:xfrm>
            <a:off x="950650" y="2280525"/>
            <a:ext cx="6963300" cy="21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&lt;a&gt; define um hiperlink, usado para vincular de uma página para outra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atributo mais importante do elemento &lt;a&gt; é o atributo href, que indica o destino do link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Por padrão, os links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aparecem</a:t>
            </a: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da seguinte forma em todos os navegadores: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</a:pPr>
            <a:r>
              <a:rPr lang="pt-BR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 link não visitado está sublinhado e azul</a:t>
            </a:r>
            <a:endParaRPr sz="1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</a:pPr>
            <a:r>
              <a:rPr lang="pt-BR"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Um link visitado está sublinhado e roxo</a:t>
            </a:r>
            <a:endParaRPr sz="1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g2912a5c198b_0_536"/>
          <p:cNvSpPr txBox="1"/>
          <p:nvPr/>
        </p:nvSpPr>
        <p:spPr>
          <a:xfrm>
            <a:off x="6543550" y="4526100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g2912a5c198b_0_536"/>
          <p:cNvSpPr txBox="1"/>
          <p:nvPr/>
        </p:nvSpPr>
        <p:spPr>
          <a:xfrm>
            <a:off x="6544950" y="282025"/>
            <a:ext cx="160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Texto que irá aparecer no navegador</a:t>
            </a:r>
            <a:endParaRPr sz="11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6" name="Google Shape;786;g2912a5c198b_0_536"/>
          <p:cNvCxnSpPr/>
          <p:nvPr/>
        </p:nvCxnSpPr>
        <p:spPr>
          <a:xfrm flipH="1">
            <a:off x="6544950" y="991525"/>
            <a:ext cx="334800" cy="5208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912a5c198b_0_550"/>
          <p:cNvSpPr/>
          <p:nvPr/>
        </p:nvSpPr>
        <p:spPr>
          <a:xfrm>
            <a:off x="533400" y="1190625"/>
            <a:ext cx="3978000" cy="3642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2912a5c198b_0_550"/>
          <p:cNvSpPr/>
          <p:nvPr/>
        </p:nvSpPr>
        <p:spPr>
          <a:xfrm>
            <a:off x="4179975" y="1425300"/>
            <a:ext cx="4557300" cy="217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g2912a5c198b_0_550"/>
          <p:cNvSpPr txBox="1"/>
          <p:nvPr/>
        </p:nvSpPr>
        <p:spPr>
          <a:xfrm>
            <a:off x="4151050" y="1551200"/>
            <a:ext cx="4487700" cy="1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&lt;div&gt; define uma divisão ou uma seção em um documento HTML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&lt;div&gt; é usada como um contêiner para elementos HTML - que é estilizado com CSS ou manipulado com JavaScript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marca &lt;div&gt; é facilmente estilizada usando o atributo class ou id.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g2912a5c198b_0_550"/>
          <p:cNvSpPr txBox="1"/>
          <p:nvPr/>
        </p:nvSpPr>
        <p:spPr>
          <a:xfrm>
            <a:off x="719710" y="1551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&lt;div&gt;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g2912a5c198b_0_550"/>
          <p:cNvSpPr txBox="1"/>
          <p:nvPr/>
        </p:nvSpPr>
        <p:spPr>
          <a:xfrm>
            <a:off x="876300" y="1856000"/>
            <a:ext cx="3635100" cy="20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21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div class="myDiv"</a:t>
            </a:r>
            <a:r>
              <a:rPr lang="pt-BR" sz="2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 &lt;h2&gt;Título 1&lt;/h2&gt;</a:t>
            </a:r>
            <a:endParaRPr sz="2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 &lt;p&gt;Teste de uma   </a:t>
            </a:r>
            <a:endParaRPr sz="2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  parágrafo&lt;/p&gt;</a:t>
            </a:r>
            <a:endParaRPr sz="2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pt-BR" sz="2100" b="0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pt-BR" sz="2100" b="0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1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6" name="Google Shape;796;g2912a5c198b_0_550"/>
          <p:cNvSpPr txBox="1"/>
          <p:nvPr/>
        </p:nvSpPr>
        <p:spPr>
          <a:xfrm>
            <a:off x="7077075" y="3682013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912a5c198b_0_561"/>
          <p:cNvSpPr/>
          <p:nvPr/>
        </p:nvSpPr>
        <p:spPr>
          <a:xfrm>
            <a:off x="952500" y="2346125"/>
            <a:ext cx="7130100" cy="129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2912a5c198b_0_561"/>
          <p:cNvSpPr/>
          <p:nvPr/>
        </p:nvSpPr>
        <p:spPr>
          <a:xfrm>
            <a:off x="609600" y="1343025"/>
            <a:ext cx="7857300" cy="10899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2912a5c198b_0_561"/>
          <p:cNvSpPr txBox="1"/>
          <p:nvPr/>
        </p:nvSpPr>
        <p:spPr>
          <a:xfrm>
            <a:off x="719710" y="15512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&lt;br&gt;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4" name="Google Shape;804;g2912a5c198b_0_561"/>
          <p:cNvSpPr txBox="1"/>
          <p:nvPr/>
        </p:nvSpPr>
        <p:spPr>
          <a:xfrm>
            <a:off x="609600" y="1627400"/>
            <a:ext cx="78573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1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&lt;p&gt;Para forçar&lt;</a:t>
            </a:r>
            <a:r>
              <a:rPr lang="pt-BR" sz="2100" b="1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pt-BR" sz="2100" b="1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 quebra de linha&lt;</a:t>
            </a:r>
            <a:r>
              <a:rPr lang="pt-BR" sz="2100" b="1" i="0" u="none" strike="noStrike" cap="none">
                <a:solidFill>
                  <a:srgbClr val="FD843A"/>
                </a:solidFill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pt-BR" sz="2100" b="1" i="0" u="none" strike="noStrike" cap="none">
                <a:solidFill>
                  <a:srgbClr val="8FC440"/>
                </a:solidFill>
                <a:latin typeface="Consolas"/>
                <a:ea typeface="Consolas"/>
                <a:cs typeface="Consolas"/>
                <a:sym typeface="Consolas"/>
              </a:rPr>
              <a:t>&gt; no texto&lt;/p&gt;</a:t>
            </a:r>
            <a:endParaRPr sz="2100" b="1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8FC44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5" name="Google Shape;805;g2912a5c198b_0_561"/>
          <p:cNvSpPr txBox="1"/>
          <p:nvPr/>
        </p:nvSpPr>
        <p:spPr>
          <a:xfrm>
            <a:off x="1026850" y="2604575"/>
            <a:ext cx="67212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&lt;br&gt; insere uma única quebra de linha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&lt;br&gt; é útil para escrever endereços ou poemas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pt-BR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tag &lt;br&gt; é uma tag vazia, o que significa que não possui tag final.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g2912a5c198b_0_561"/>
          <p:cNvSpPr txBox="1"/>
          <p:nvPr/>
        </p:nvSpPr>
        <p:spPr>
          <a:xfrm>
            <a:off x="6467350" y="3840300"/>
            <a:ext cx="16602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fonte: W3C</a:t>
            </a:r>
            <a:endParaRPr sz="14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g2912a5c198b_0_578"/>
          <p:cNvPicPr preferRelativeResize="0"/>
          <p:nvPr/>
        </p:nvPicPr>
        <p:blipFill rotWithShape="1">
          <a:blip r:embed="rId3">
            <a:alphaModFix/>
          </a:blip>
          <a:srcRect l="7680"/>
          <a:stretch/>
        </p:blipFill>
        <p:spPr>
          <a:xfrm>
            <a:off x="4572000" y="-76200"/>
            <a:ext cx="8975174" cy="51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2912a5c198b_0_578"/>
          <p:cNvSpPr/>
          <p:nvPr/>
        </p:nvSpPr>
        <p:spPr>
          <a:xfrm>
            <a:off x="514350" y="1340350"/>
            <a:ext cx="4480500" cy="21423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2912a5c198b_0_578"/>
          <p:cNvSpPr txBox="1"/>
          <p:nvPr/>
        </p:nvSpPr>
        <p:spPr>
          <a:xfrm>
            <a:off x="655875" y="1440525"/>
            <a:ext cx="4675500" cy="2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Vamos fazer juntos: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Abra o VS Code;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Criar uma pasta onde ficará o código;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Colocar a imagem na pasta, link da</a:t>
            </a:r>
            <a:r>
              <a:rPr lang="pt-BR"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400" b="1" i="0" u="sng" strike="noStrike" cap="none">
                <a:solidFill>
                  <a:srgbClr val="6FA8DC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img</a:t>
            </a:r>
            <a:endParaRPr sz="1400" b="1" i="0" u="none" strike="noStrike" cap="none">
              <a:solidFill>
                <a:srgbClr val="6FA8D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Criar o arquivo index.html;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AutoNum type="arabicPeriod"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Criar um Título, um Parágrafo e uma imagem;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4" name="Google Shape;814;g2912a5c198b_0_578"/>
          <p:cNvSpPr txBox="1"/>
          <p:nvPr/>
        </p:nvSpPr>
        <p:spPr>
          <a:xfrm>
            <a:off x="376150" y="426675"/>
            <a:ext cx="50046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pt-BR" sz="49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 1</a:t>
            </a:r>
            <a:endParaRPr sz="14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912a5c198b_0_5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820" name="Google Shape;820;g2912a5c198b_0_5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821" name="Google Shape;821;g2912a5c198b_0_572"/>
          <p:cNvPicPr preferRelativeResize="0"/>
          <p:nvPr/>
        </p:nvPicPr>
        <p:blipFill rotWithShape="1">
          <a:blip r:embed="rId3">
            <a:alphaModFix/>
          </a:blip>
          <a:srcRect l="612" t="27868" r="41580" b="6557"/>
          <a:stretch/>
        </p:blipFill>
        <p:spPr>
          <a:xfrm>
            <a:off x="433800" y="96650"/>
            <a:ext cx="7922749" cy="50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g2912a5c198b_0_587"/>
          <p:cNvPicPr preferRelativeResize="0"/>
          <p:nvPr/>
        </p:nvPicPr>
        <p:blipFill rotWithShape="1">
          <a:blip r:embed="rId3">
            <a:alphaModFix/>
          </a:blip>
          <a:srcRect l="7680"/>
          <a:stretch/>
        </p:blipFill>
        <p:spPr>
          <a:xfrm>
            <a:off x="4572000" y="-76200"/>
            <a:ext cx="8975174" cy="51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g2912a5c198b_0_587"/>
          <p:cNvSpPr/>
          <p:nvPr/>
        </p:nvSpPr>
        <p:spPr>
          <a:xfrm>
            <a:off x="514350" y="1340350"/>
            <a:ext cx="4993800" cy="24771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2912a5c198b_0_587"/>
          <p:cNvSpPr txBox="1"/>
          <p:nvPr/>
        </p:nvSpPr>
        <p:spPr>
          <a:xfrm>
            <a:off x="655875" y="1440525"/>
            <a:ext cx="4675500" cy="2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um menu de um restaurante;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 o Nome do Restaurante;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nome do prato;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Uma foto do prato;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Uma descrição dos pratos;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isso pelo menos para duas opções de refeição;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9" name="Google Shape;829;g2912a5c198b_0_587"/>
          <p:cNvSpPr txBox="1"/>
          <p:nvPr/>
        </p:nvSpPr>
        <p:spPr>
          <a:xfrm>
            <a:off x="376150" y="426675"/>
            <a:ext cx="50046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r>
              <a:rPr lang="pt-BR" sz="49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Exercício 2</a:t>
            </a:r>
            <a:endParaRPr sz="14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30a45d8e903_0_1036"/>
          <p:cNvPicPr preferRelativeResize="0"/>
          <p:nvPr/>
        </p:nvPicPr>
        <p:blipFill rotWithShape="1">
          <a:blip r:embed="rId3">
            <a:alphaModFix/>
          </a:blip>
          <a:srcRect t="19" b="29"/>
          <a:stretch/>
        </p:blipFill>
        <p:spPr>
          <a:xfrm>
            <a:off x="7762635" y="366870"/>
            <a:ext cx="489498" cy="52597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30a45d8e903_0_1036"/>
          <p:cNvSpPr txBox="1"/>
          <p:nvPr/>
        </p:nvSpPr>
        <p:spPr>
          <a:xfrm>
            <a:off x="6344325" y="1905175"/>
            <a:ext cx="21042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700" b="0" i="0" u="none" strike="noStrike" cap="none">
              <a:solidFill>
                <a:srgbClr val="22404D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05" name="Google Shape;305;g30a45d8e903_0_1036"/>
          <p:cNvGrpSpPr/>
          <p:nvPr/>
        </p:nvGrpSpPr>
        <p:grpSpPr>
          <a:xfrm>
            <a:off x="5160116" y="1172388"/>
            <a:ext cx="3343497" cy="3219854"/>
            <a:chOff x="8202400" y="1642833"/>
            <a:chExt cx="3308100" cy="3890592"/>
          </a:xfrm>
        </p:grpSpPr>
        <p:sp>
          <p:nvSpPr>
            <p:cNvPr id="306" name="Google Shape;306;g30a45d8e903_0_1036"/>
            <p:cNvSpPr txBox="1"/>
            <p:nvPr/>
          </p:nvSpPr>
          <p:spPr>
            <a:xfrm>
              <a:off x="8325500" y="1642833"/>
              <a:ext cx="3108900" cy="158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pt-BR" sz="2300" b="1" i="0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+400 MIL </a:t>
              </a:r>
              <a:endParaRPr sz="2300" b="1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pt-BR" sz="1500" b="0" i="0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experiências de aprendizagem geradas</a:t>
              </a:r>
              <a:endParaRPr sz="15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7" name="Google Shape;307;g30a45d8e903_0_1036"/>
            <p:cNvSpPr/>
            <p:nvPr/>
          </p:nvSpPr>
          <p:spPr>
            <a:xfrm rot="10795979">
              <a:off x="11073436" y="2943195"/>
              <a:ext cx="256500" cy="192000"/>
            </a:xfrm>
            <a:prstGeom prst="triangle">
              <a:avLst>
                <a:gd name="adj" fmla="val 50000"/>
              </a:avLst>
            </a:prstGeom>
            <a:solidFill>
              <a:srgbClr val="019EB0"/>
            </a:solidFill>
            <a:ln w="9525" cap="flat" cmpd="sng">
              <a:solidFill>
                <a:srgbClr val="019E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highlight>
                  <a:srgbClr val="96C23C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30a45d8e903_0_1036"/>
            <p:cNvSpPr txBox="1"/>
            <p:nvPr/>
          </p:nvSpPr>
          <p:spPr>
            <a:xfrm>
              <a:off x="8202400" y="3213813"/>
              <a:ext cx="3231900" cy="10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pt-BR" sz="2300" b="1" i="0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17.700 MIL</a:t>
              </a:r>
              <a:endParaRPr sz="2300" b="1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pt-BR" sz="1500" b="0" i="0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participações voluntárias</a:t>
              </a:r>
              <a:endParaRPr sz="15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9" name="Google Shape;309;g30a45d8e903_0_1036"/>
            <p:cNvSpPr txBox="1"/>
            <p:nvPr/>
          </p:nvSpPr>
          <p:spPr>
            <a:xfrm>
              <a:off x="8278600" y="4498125"/>
              <a:ext cx="3231900" cy="103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pt-BR" sz="2300" b="1" i="0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+200 CIDADES</a:t>
              </a:r>
              <a:endParaRPr sz="2300" b="1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4290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pt-BR" sz="1500" b="0" i="0" u="none" strike="noStrike" cap="none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já foram atendidas</a:t>
              </a:r>
              <a:endParaRPr sz="1500" b="0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0" name="Google Shape;310;g30a45d8e903_0_1036"/>
            <p:cNvSpPr/>
            <p:nvPr/>
          </p:nvSpPr>
          <p:spPr>
            <a:xfrm rot="10795979">
              <a:off x="11073436" y="4231770"/>
              <a:ext cx="256500" cy="192000"/>
            </a:xfrm>
            <a:prstGeom prst="triangle">
              <a:avLst>
                <a:gd name="adj" fmla="val 50000"/>
              </a:avLst>
            </a:prstGeom>
            <a:solidFill>
              <a:srgbClr val="019EB0"/>
            </a:solidFill>
            <a:ln w="9525" cap="flat" cmpd="sng">
              <a:solidFill>
                <a:srgbClr val="019E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0" i="0" u="none" strike="noStrike" cap="none">
                <a:solidFill>
                  <a:srgbClr val="000000"/>
                </a:solidFill>
                <a:highlight>
                  <a:srgbClr val="019EB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1" name="Google Shape;311;g30a45d8e903_0_1036"/>
          <p:cNvPicPr preferRelativeResize="0"/>
          <p:nvPr/>
        </p:nvPicPr>
        <p:blipFill rotWithShape="1">
          <a:blip r:embed="rId4">
            <a:alphaModFix/>
          </a:blip>
          <a:srcRect l="5099" t="20510" r="49656" b="15395"/>
          <a:stretch/>
        </p:blipFill>
        <p:spPr>
          <a:xfrm>
            <a:off x="434988" y="1045044"/>
            <a:ext cx="4137019" cy="329673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30a45d8e903_0_1036"/>
          <p:cNvSpPr txBox="1"/>
          <p:nvPr/>
        </p:nvSpPr>
        <p:spPr>
          <a:xfrm>
            <a:off x="442650" y="4426012"/>
            <a:ext cx="41217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900" b="0" i="0" u="none" strike="noStrike" cap="none">
                <a:solidFill>
                  <a:srgbClr val="22404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JA Minas Gerais - Acumulado 2003 a 2023</a:t>
            </a:r>
            <a:endParaRPr sz="900" b="0" i="0" u="none" strike="noStrike" cap="none">
              <a:solidFill>
                <a:srgbClr val="22404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3" name="Google Shape;313;g30a45d8e903_0_1036"/>
          <p:cNvSpPr txBox="1"/>
          <p:nvPr/>
        </p:nvSpPr>
        <p:spPr>
          <a:xfrm>
            <a:off x="2791000" y="87313"/>
            <a:ext cx="50766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74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pt-BR" sz="3900" b="1">
                <a:solidFill>
                  <a:srgbClr val="00A0A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900" b="1" i="0" u="none" strike="noStrike" cap="none">
                <a:solidFill>
                  <a:srgbClr val="00A0AF"/>
                </a:solidFill>
                <a:latin typeface="Montserrat"/>
                <a:ea typeface="Montserrat"/>
                <a:cs typeface="Montserrat"/>
                <a:sym typeface="Montserrat"/>
              </a:rPr>
              <a:t>EM MINAS GERAIS</a:t>
            </a:r>
            <a:endParaRPr sz="3900" b="1" i="0" u="none" strike="noStrike" cap="none">
              <a:solidFill>
                <a:srgbClr val="00A0A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975733" marR="5080" lvl="0" indent="0" algn="l" rtl="0">
              <a:lnSpc>
                <a:spcPct val="100000"/>
              </a:lnSpc>
              <a:spcBef>
                <a:spcPts val="54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i="0" u="none" strike="noStrike" cap="none">
                <a:solidFill>
                  <a:srgbClr val="21404D"/>
                </a:solidFill>
                <a:latin typeface="Montserrat"/>
                <a:ea typeface="Montserrat"/>
                <a:cs typeface="Montserrat"/>
                <a:sym typeface="Montserrat"/>
              </a:rPr>
              <a:t>desde 2003</a:t>
            </a:r>
            <a:endParaRPr sz="1400" b="1" i="0" u="none" strike="noStrike" cap="none">
              <a:solidFill>
                <a:srgbClr val="00A0A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04D"/>
        </a:solidFill>
        <a:effectLst/>
      </p:bgPr>
    </p:bg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g2912a5c198b_0_595"/>
          <p:cNvPicPr preferRelativeResize="0"/>
          <p:nvPr/>
        </p:nvPicPr>
        <p:blipFill rotWithShape="1">
          <a:blip r:embed="rId3">
            <a:alphaModFix/>
          </a:blip>
          <a:srcRect t="19391" r="31350" b="5301"/>
          <a:stretch/>
        </p:blipFill>
        <p:spPr>
          <a:xfrm>
            <a:off x="955775" y="277750"/>
            <a:ext cx="7165001" cy="441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g2912a5c198b_0_599"/>
          <p:cNvPicPr preferRelativeResize="0"/>
          <p:nvPr/>
        </p:nvPicPr>
        <p:blipFill rotWithShape="1">
          <a:blip r:embed="rId3">
            <a:alphaModFix/>
          </a:blip>
          <a:srcRect l="25020" r="20998"/>
          <a:stretch/>
        </p:blipFill>
        <p:spPr>
          <a:xfrm>
            <a:off x="4572000" y="0"/>
            <a:ext cx="4572000" cy="50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g2912a5c198b_0_599"/>
          <p:cNvSpPr/>
          <p:nvPr/>
        </p:nvSpPr>
        <p:spPr>
          <a:xfrm>
            <a:off x="514350" y="1187950"/>
            <a:ext cx="4993800" cy="2563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2912a5c198b_0_599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CSS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g2912a5c198b_0_599"/>
          <p:cNvSpPr txBox="1"/>
          <p:nvPr/>
        </p:nvSpPr>
        <p:spPr>
          <a:xfrm>
            <a:off x="655875" y="1398802"/>
            <a:ext cx="46755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Cascading Style Sheets;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CSS é uma linguagem que descreve o estilo de um documento HTML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CSS descreve como os elementos HTML devem ser exibidos.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a8374c69c_0_25"/>
          <p:cNvSpPr txBox="1"/>
          <p:nvPr/>
        </p:nvSpPr>
        <p:spPr>
          <a:xfrm>
            <a:off x="401100" y="366250"/>
            <a:ext cx="2275800" cy="802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Exemplo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8" name="Google Shape;848;g30a8374c69c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500" y="71025"/>
            <a:ext cx="5841774" cy="50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30a8374c69c_0_25"/>
          <p:cNvSpPr txBox="1"/>
          <p:nvPr/>
        </p:nvSpPr>
        <p:spPr>
          <a:xfrm>
            <a:off x="210425" y="1882050"/>
            <a:ext cx="2817300" cy="15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Nesse exemplo, o CSS está dentro da tag &lt;style&gt; no cabeçalho do documento, definindo a cor de fundo, a cor do texto do cabeçalho e o tamanho da fonte do parágrafo.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g2912a5c198b_0_608"/>
          <p:cNvPicPr preferRelativeResize="0"/>
          <p:nvPr/>
        </p:nvPicPr>
        <p:blipFill rotWithShape="1">
          <a:blip r:embed="rId3">
            <a:alphaModFix/>
          </a:blip>
          <a:srcRect l="25020" r="20998"/>
          <a:stretch/>
        </p:blipFill>
        <p:spPr>
          <a:xfrm>
            <a:off x="4572000" y="0"/>
            <a:ext cx="4572000" cy="50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2912a5c198b_0_608"/>
          <p:cNvSpPr/>
          <p:nvPr/>
        </p:nvSpPr>
        <p:spPr>
          <a:xfrm>
            <a:off x="514350" y="1873750"/>
            <a:ext cx="4993800" cy="2563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2912a5c198b_0_608"/>
          <p:cNvSpPr txBox="1"/>
          <p:nvPr/>
        </p:nvSpPr>
        <p:spPr>
          <a:xfrm>
            <a:off x="377726" y="167525"/>
            <a:ext cx="46755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Formas de Utilizar o CSS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g2912a5c198b_0_608"/>
          <p:cNvSpPr txBox="1"/>
          <p:nvPr/>
        </p:nvSpPr>
        <p:spPr>
          <a:xfrm>
            <a:off x="655875" y="2084600"/>
            <a:ext cx="4675500" cy="23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INLINE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STYLE TAG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Arquivo CSS (Modelo utilizados nos vídeos online)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912a5c198b_0_621"/>
          <p:cNvSpPr/>
          <p:nvPr/>
        </p:nvSpPr>
        <p:spPr>
          <a:xfrm>
            <a:off x="462938" y="1637620"/>
            <a:ext cx="2693100" cy="2563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g2912a5c198b_0_621"/>
          <p:cNvSpPr txBox="1"/>
          <p:nvPr/>
        </p:nvSpPr>
        <p:spPr>
          <a:xfrm>
            <a:off x="999275" y="893025"/>
            <a:ext cx="1522500" cy="552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Seletor</a:t>
            </a:r>
            <a:endParaRPr sz="2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4" name="Google Shape;864;g2912a5c198b_0_621"/>
          <p:cNvSpPr txBox="1"/>
          <p:nvPr/>
        </p:nvSpPr>
        <p:spPr>
          <a:xfrm>
            <a:off x="703500" y="1800025"/>
            <a:ext cx="2334000" cy="10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D843A"/>
                </a:solidFill>
                <a:latin typeface="Montserrat"/>
                <a:ea typeface="Montserrat"/>
                <a:cs typeface="Montserrat"/>
                <a:sym typeface="Montserrat"/>
              </a:rPr>
              <a:t>elemento 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(ex. div)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D843A"/>
                </a:solidFill>
                <a:latin typeface="Montserrat"/>
                <a:ea typeface="Montserrat"/>
                <a:cs typeface="Montserrat"/>
                <a:sym typeface="Montserrat"/>
              </a:rPr>
              <a:t># 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(ids)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D843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(classes)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g2912a5c198b_0_621"/>
          <p:cNvSpPr/>
          <p:nvPr/>
        </p:nvSpPr>
        <p:spPr>
          <a:xfrm>
            <a:off x="3282338" y="1637620"/>
            <a:ext cx="2693100" cy="2563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g2912a5c198b_0_621"/>
          <p:cNvSpPr txBox="1"/>
          <p:nvPr/>
        </p:nvSpPr>
        <p:spPr>
          <a:xfrm>
            <a:off x="3331696" y="837225"/>
            <a:ext cx="2594400" cy="6642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Propriedade</a:t>
            </a:r>
            <a:endParaRPr sz="2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7" name="Google Shape;867;g2912a5c198b_0_621"/>
          <p:cNvSpPr/>
          <p:nvPr/>
        </p:nvSpPr>
        <p:spPr>
          <a:xfrm>
            <a:off x="6220288" y="1637620"/>
            <a:ext cx="2693100" cy="2563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g2912a5c198b_0_621"/>
          <p:cNvSpPr txBox="1"/>
          <p:nvPr/>
        </p:nvSpPr>
        <p:spPr>
          <a:xfrm>
            <a:off x="6736025" y="893025"/>
            <a:ext cx="1723200" cy="552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Valor</a:t>
            </a:r>
            <a:endParaRPr sz="2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g2912a5c198b_0_621"/>
          <p:cNvSpPr txBox="1"/>
          <p:nvPr/>
        </p:nvSpPr>
        <p:spPr>
          <a:xfrm>
            <a:off x="3392150" y="1732800"/>
            <a:ext cx="2473500" cy="13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D843A"/>
                </a:solidFill>
                <a:latin typeface="Montserrat"/>
                <a:ea typeface="Montserrat"/>
                <a:cs typeface="Montserrat"/>
                <a:sym typeface="Montserrat"/>
              </a:rPr>
              <a:t>background-color: 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(cor de fundo)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D843A"/>
                </a:solidFill>
                <a:latin typeface="Montserrat"/>
                <a:ea typeface="Montserrat"/>
                <a:cs typeface="Montserrat"/>
                <a:sym typeface="Montserrat"/>
              </a:rPr>
              <a:t>color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(cor de texto)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g2912a5c198b_0_621"/>
          <p:cNvSpPr txBox="1"/>
          <p:nvPr/>
        </p:nvSpPr>
        <p:spPr>
          <a:xfrm>
            <a:off x="6330100" y="1929875"/>
            <a:ext cx="2473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D843A"/>
                </a:solidFill>
                <a:latin typeface="Montserrat"/>
                <a:ea typeface="Montserrat"/>
                <a:cs typeface="Montserrat"/>
                <a:sym typeface="Montserrat"/>
              </a:rPr>
              <a:t>red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1" i="0" u="none" strike="noStrike" cap="none">
                <a:solidFill>
                  <a:srgbClr val="FD843A"/>
                </a:solidFill>
                <a:latin typeface="Montserrat"/>
                <a:ea typeface="Montserrat"/>
                <a:cs typeface="Montserrat"/>
                <a:sym typeface="Montserrat"/>
              </a:rPr>
              <a:t>#262721</a:t>
            </a:r>
            <a:endParaRPr sz="1800" b="1" i="0" u="none" strike="noStrike" cap="none">
              <a:solidFill>
                <a:srgbClr val="FD84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g2912a5c198b_0_621"/>
          <p:cNvSpPr txBox="1"/>
          <p:nvPr/>
        </p:nvSpPr>
        <p:spPr>
          <a:xfrm>
            <a:off x="512300" y="3514700"/>
            <a:ext cx="2594400" cy="6642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(O seletor é a parte do código CSS que define a qual elemento HTML você está aplicando o estilo)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2" name="Google Shape;872;g2912a5c198b_0_621"/>
          <p:cNvSpPr txBox="1"/>
          <p:nvPr/>
        </p:nvSpPr>
        <p:spPr>
          <a:xfrm>
            <a:off x="3366300" y="3242005"/>
            <a:ext cx="2594400" cy="93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(A propriedade é o aspecto do estilo que você deseja alterar. Cada propriedade controla um aspecto visual do elemento, como cor, tamanho, margem etc)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3" name="Google Shape;873;g2912a5c198b_0_621"/>
          <p:cNvSpPr txBox="1"/>
          <p:nvPr/>
        </p:nvSpPr>
        <p:spPr>
          <a:xfrm>
            <a:off x="6300425" y="3514700"/>
            <a:ext cx="2594400" cy="6642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(O valor é o que você atribui à propriedade. Ele especifica como a propriedade deve se comportar)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912a5c198b_0_635"/>
          <p:cNvSpPr/>
          <p:nvPr/>
        </p:nvSpPr>
        <p:spPr>
          <a:xfrm>
            <a:off x="172600" y="1250800"/>
            <a:ext cx="8910300" cy="291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g2912a5c198b_0_635"/>
          <p:cNvSpPr txBox="1"/>
          <p:nvPr/>
        </p:nvSpPr>
        <p:spPr>
          <a:xfrm>
            <a:off x="380429" y="172950"/>
            <a:ext cx="1922400" cy="552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Exemplo:</a:t>
            </a:r>
            <a:endParaRPr sz="2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80" name="Google Shape;880;g2912a5c198b_0_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0" y="1726200"/>
            <a:ext cx="8798800" cy="15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2912a5c198b_0_635"/>
          <p:cNvSpPr txBox="1"/>
          <p:nvPr/>
        </p:nvSpPr>
        <p:spPr>
          <a:xfrm>
            <a:off x="273300" y="3495250"/>
            <a:ext cx="85974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Obs: neste exemplo, todos os elementos &lt;h1&gt; da página terão a cor </a:t>
            </a:r>
            <a:r>
              <a:rPr lang="pt-BR" sz="15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azul</a:t>
            </a:r>
            <a:r>
              <a:rPr lang="pt-BR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e o tamanho da fonte de </a:t>
            </a:r>
            <a:r>
              <a:rPr lang="pt-BR" sz="15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24 pixels</a:t>
            </a:r>
            <a:r>
              <a:rPr lang="pt-BR" sz="15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g2912a5c198b_0_6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4390" y="4464750"/>
            <a:ext cx="1772908" cy="3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g2912a5c198b_0_6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300" y="4480844"/>
            <a:ext cx="674431" cy="308608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g2912a5c198b_0_643"/>
          <p:cNvSpPr/>
          <p:nvPr/>
        </p:nvSpPr>
        <p:spPr>
          <a:xfrm>
            <a:off x="462975" y="807375"/>
            <a:ext cx="8274300" cy="42381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g2912a5c198b_0_643"/>
          <p:cNvSpPr txBox="1"/>
          <p:nvPr/>
        </p:nvSpPr>
        <p:spPr>
          <a:xfrm>
            <a:off x="450556" y="178581"/>
            <a:ext cx="5486100" cy="552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Principais Propriedades</a:t>
            </a:r>
            <a:endParaRPr sz="2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0" name="Google Shape;890;g2912a5c198b_0_643"/>
          <p:cNvSpPr txBox="1"/>
          <p:nvPr/>
        </p:nvSpPr>
        <p:spPr>
          <a:xfrm>
            <a:off x="592075" y="955835"/>
            <a:ext cx="79473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color: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muda a cor do texto. Ex: color: #FF0000;.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font-family: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define uma lista de fontes para ser utilizada, Ex: font-family: "Trebuchet MS", Arial, Tahoma, sans-serif;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font-size: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muda o tamanho do texto. Podemos utilizar unidades como px (pixels), em (unidade relativa), %, pt (pontos), entre outras. Ex: font-size: 20px.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font-weight: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muda o peso da fonte. Valores incluem bold e normal. Ex: font-weight: bold;</a:t>
            </a:r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text-decoration: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muda a decoração do texto. Valores incluem underline e none (por ex: para retirar o sublinhado de links). Ex: text-decoration: underline;.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letter-spacing: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Controla o espaçamento entre as letras de um texto. Exemplo: letter-spacing: 5px;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width: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Define o comprimento (largura) de um elemento. Exemplo: width: 100px;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height: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Define a altura de um elemento. Exemplo: height: 50px;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Define as propriedades relacionadas ao fundo de exibição. Exemplo: background:url("images/fundo-topo.png") no-repeat;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text-align: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À propriedade alinhamento de texto especifica o alinhamento horizontal do texto em um elemento. Valores: center, right, left e justify (justificado). 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Ex.: text-align: justify;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912a5c198b_0_697"/>
          <p:cNvSpPr/>
          <p:nvPr/>
        </p:nvSpPr>
        <p:spPr>
          <a:xfrm>
            <a:off x="462975" y="904750"/>
            <a:ext cx="8274300" cy="34053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2912a5c198b_0_697"/>
          <p:cNvSpPr txBox="1"/>
          <p:nvPr/>
        </p:nvSpPr>
        <p:spPr>
          <a:xfrm>
            <a:off x="450556" y="178581"/>
            <a:ext cx="5486100" cy="552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Box Model</a:t>
            </a:r>
            <a:endParaRPr sz="2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7" name="Google Shape;897;g2912a5c198b_0_697"/>
          <p:cNvSpPr txBox="1"/>
          <p:nvPr/>
        </p:nvSpPr>
        <p:spPr>
          <a:xfrm>
            <a:off x="620075" y="973146"/>
            <a:ext cx="4576200" cy="3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Todos os elementos HTML podem ser considerados como caixas. No CSS, o termo "Box Model" é usado quando se fala em design e layout.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 (Conteúdo):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 conteúdo da caixa, onde o texto e as imagens aparecem;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Padding (Preenchimento):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Limpa uma área ao redor do conteúdo. O preenchimento é transparente;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Border (Borda):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borda que circunda o preenchimento e o conteúdo;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Margin (Margem):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Limpa uma área fora da borda. A margem é transparente</a:t>
            </a:r>
            <a:r>
              <a:rPr lang="pt-B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8" name="Google Shape;898;g2912a5c198b_0_697"/>
          <p:cNvPicPr preferRelativeResize="0"/>
          <p:nvPr/>
        </p:nvPicPr>
        <p:blipFill rotWithShape="1">
          <a:blip r:embed="rId3">
            <a:alphaModFix/>
          </a:blip>
          <a:srcRect l="33751" t="25772" r="35072" b="22152"/>
          <a:stretch/>
        </p:blipFill>
        <p:spPr>
          <a:xfrm>
            <a:off x="5325750" y="1177425"/>
            <a:ext cx="2850548" cy="26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2912a5c198b_0_706"/>
          <p:cNvSpPr/>
          <p:nvPr/>
        </p:nvSpPr>
        <p:spPr>
          <a:xfrm>
            <a:off x="462975" y="599950"/>
            <a:ext cx="8274300" cy="4445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g2912a5c198b_0_706"/>
          <p:cNvSpPr txBox="1"/>
          <p:nvPr/>
        </p:nvSpPr>
        <p:spPr>
          <a:xfrm>
            <a:off x="450556" y="26181"/>
            <a:ext cx="5486100" cy="552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Box Model - Exemplos</a:t>
            </a:r>
            <a:endParaRPr sz="2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5" name="Google Shape;905;g2912a5c198b_0_706"/>
          <p:cNvSpPr txBox="1"/>
          <p:nvPr/>
        </p:nvSpPr>
        <p:spPr>
          <a:xfrm>
            <a:off x="643471" y="712975"/>
            <a:ext cx="7487100" cy="21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Padding (Preenchimento) - Exemplos:</a:t>
            </a:r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○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padding: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5px;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○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padding: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10px 5px 5px 10px;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○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padding-left: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10px;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Border (Borda):</a:t>
            </a:r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○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border: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1px solid #CCC;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○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border-bottom: 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5px solid #97B2B9;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pt-BR" sz="13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Margin (Margem):</a:t>
            </a:r>
            <a:endParaRPr sz="13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margin: 15px;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○"/>
            </a:pP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margin: 10px 1px 5px 20px; (que é igual a:)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■"/>
            </a:pP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margin-top: 10px;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■"/>
            </a:pP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margin-right: 1px;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■"/>
            </a:pP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margin-bottom: 5px;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■"/>
            </a:pP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margin-left: 20px;</a:t>
            </a: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912a5c198b_0_714"/>
          <p:cNvSpPr/>
          <p:nvPr/>
        </p:nvSpPr>
        <p:spPr>
          <a:xfrm>
            <a:off x="462975" y="1021325"/>
            <a:ext cx="8274300" cy="3854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g2912a5c198b_0_714"/>
          <p:cNvSpPr txBox="1"/>
          <p:nvPr/>
        </p:nvSpPr>
        <p:spPr>
          <a:xfrm>
            <a:off x="544773" y="326050"/>
            <a:ext cx="2106900" cy="552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Cores</a:t>
            </a:r>
            <a:endParaRPr sz="2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2" name="Google Shape;912;g2912a5c198b_0_714"/>
          <p:cNvSpPr txBox="1"/>
          <p:nvPr/>
        </p:nvSpPr>
        <p:spPr>
          <a:xfrm>
            <a:off x="592075" y="1155975"/>
            <a:ext cx="79578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CSS suporta nomes de cores, valores HEX, valores RGB, valores RGBA, valores HSL, valores HSLA e opacidade. Os mais populares: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3" name="Google Shape;913;g2912a5c198b_0_714"/>
          <p:cNvSpPr/>
          <p:nvPr/>
        </p:nvSpPr>
        <p:spPr>
          <a:xfrm>
            <a:off x="694075" y="2181350"/>
            <a:ext cx="2511300" cy="239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g2912a5c198b_0_714"/>
          <p:cNvSpPr/>
          <p:nvPr/>
        </p:nvSpPr>
        <p:spPr>
          <a:xfrm>
            <a:off x="3366350" y="2181350"/>
            <a:ext cx="2511300" cy="239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g2912a5c198b_0_714"/>
          <p:cNvSpPr/>
          <p:nvPr/>
        </p:nvSpPr>
        <p:spPr>
          <a:xfrm>
            <a:off x="6038625" y="2181350"/>
            <a:ext cx="2511300" cy="2395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2912a5c198b_0_714"/>
          <p:cNvSpPr txBox="1"/>
          <p:nvPr/>
        </p:nvSpPr>
        <p:spPr>
          <a:xfrm>
            <a:off x="602954" y="1867375"/>
            <a:ext cx="2106900" cy="552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RGB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7" name="Google Shape;917;g2912a5c198b_0_714"/>
          <p:cNvSpPr txBox="1"/>
          <p:nvPr/>
        </p:nvSpPr>
        <p:spPr>
          <a:xfrm>
            <a:off x="3282348" y="1867375"/>
            <a:ext cx="2106900" cy="552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HEX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8" name="Google Shape;918;g2912a5c198b_0_714"/>
          <p:cNvSpPr txBox="1"/>
          <p:nvPr/>
        </p:nvSpPr>
        <p:spPr>
          <a:xfrm>
            <a:off x="6025548" y="1867375"/>
            <a:ext cx="2106900" cy="552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Nomes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g2912a5c198b_0_714"/>
          <p:cNvSpPr txBox="1"/>
          <p:nvPr/>
        </p:nvSpPr>
        <p:spPr>
          <a:xfrm>
            <a:off x="768425" y="2255700"/>
            <a:ext cx="2355000" cy="14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RGB é a abreviatura de um sistema de cores aditivas em que o Vermelho (Red), o Verde (Green) e o Azul (Blue) são combinados de várias formas de modo a reproduzir um largo espectro cromático.</a:t>
            </a: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Ex:</a:t>
            </a: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 {</a:t>
            </a: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color: rgb(84,207,90);</a:t>
            </a: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9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9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g2912a5c198b_0_714"/>
          <p:cNvSpPr txBox="1"/>
          <p:nvPr/>
        </p:nvSpPr>
        <p:spPr>
          <a:xfrm>
            <a:off x="3359225" y="2218535"/>
            <a:ext cx="23550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código Hexadecimal para cores consiste em seis letras ou números precedidos do “#”. Os dois primeiros elementos representam a intensidade de vermelho, o terceiro e quarto elementos representam a intensidade de verde e os dois últimos a intensidade de azul.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Ex: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4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 {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color: #55cf5b;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g2912a5c198b_0_714"/>
          <p:cNvSpPr txBox="1"/>
          <p:nvPr/>
        </p:nvSpPr>
        <p:spPr>
          <a:xfrm>
            <a:off x="6075801" y="2218518"/>
            <a:ext cx="23550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CSS suporta mais de 140 nomes de cores, os nomes são escritos em inglês</a:t>
            </a:r>
            <a:r>
              <a:rPr lang="pt-BR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Ex:</a:t>
            </a: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endParaRPr sz="5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 {</a:t>
            </a: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color: green;</a:t>
            </a: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pt-BR" sz="11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sz="11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g2d4a6f02f09_0_0" descr="A JA Minas Gerais está, há duas décadas, transformando o futuro de jovens em todo o estado. Já são mais de 320 mil alunos impactados, sempre com o apoio de instituições parceiras, empresas, nossa equipe e pessoas voluntárias que acreditam no poder da educação. &#10;&#10;Essa é uma jornada construída por pessoas, como a nossa ex-aluna do programa Miniempresa @larissa.fs_ e o empresário, @eugeniomattar, o principal responsável por trazer a JA para o estado. &#10;&#10;Hoje, estamos completando 20 anos em Minas Gerais e compartilhamos com você essas histórias inspiradoras que fazem parte da nossa jornada! &#10;&#10;#jaminasgerais #20anos #historiasinspiradoras" title="JA Minas Gerais - 20 anos de história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912a5c198b_0_731"/>
          <p:cNvSpPr/>
          <p:nvPr/>
        </p:nvSpPr>
        <p:spPr>
          <a:xfrm>
            <a:off x="514350" y="1264150"/>
            <a:ext cx="8223000" cy="3458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g2912a5c198b_0_731"/>
          <p:cNvSpPr txBox="1"/>
          <p:nvPr/>
        </p:nvSpPr>
        <p:spPr>
          <a:xfrm>
            <a:off x="377724" y="167525"/>
            <a:ext cx="7851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Projeto da Semana</a:t>
            </a:r>
            <a:endParaRPr sz="5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28" name="Google Shape;928;g2912a5c198b_0_731"/>
          <p:cNvSpPr txBox="1"/>
          <p:nvPr/>
        </p:nvSpPr>
        <p:spPr>
          <a:xfrm>
            <a:off x="655875" y="1475000"/>
            <a:ext cx="7672800" cy="28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Crie um Arquivo HTML e CSS sobre um ODS;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Escolha um Objetivo de Desenvolvimento Sustentável (ODS) da ONU, na dúvida clique </a:t>
            </a:r>
            <a:r>
              <a:rPr lang="pt-BR" sz="1800" b="0" i="0" u="sng" strike="noStrike" cap="none">
                <a:solidFill>
                  <a:srgbClr val="A4C2F4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aqui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Utilizar Títulos (h1 ou h2), Parágrafos (p), Imagens (img) e conceitos ligados a Box Model (Bordas, Espaçamento e Margens);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Você irá enviar os códigos desenvolvidos por meio do seu repositório no Github &gt;&gt;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g2912a5c198b_0_739"/>
          <p:cNvPicPr preferRelativeResize="0"/>
          <p:nvPr/>
        </p:nvPicPr>
        <p:blipFill rotWithShape="1">
          <a:blip r:embed="rId3">
            <a:alphaModFix/>
          </a:blip>
          <a:srcRect l="26978" r="28444"/>
          <a:stretch/>
        </p:blipFill>
        <p:spPr>
          <a:xfrm>
            <a:off x="5105400" y="-148725"/>
            <a:ext cx="4106324" cy="51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g2912a5c198b_0_739"/>
          <p:cNvSpPr/>
          <p:nvPr/>
        </p:nvSpPr>
        <p:spPr>
          <a:xfrm>
            <a:off x="514350" y="1340350"/>
            <a:ext cx="4993800" cy="31953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g2912a5c198b_0_739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github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g2912a5c198b_0_739"/>
          <p:cNvSpPr txBox="1"/>
          <p:nvPr/>
        </p:nvSpPr>
        <p:spPr>
          <a:xfrm>
            <a:off x="655875" y="1398798"/>
            <a:ext cx="4675500" cy="3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GitHub é uma plataforma de hospedagem de código-fonte que utiliza o sistema de controle de versão Git. É amplamente utilizado por desenvolvedores para colaborar em projetos, versionar código e compartilhar software;</a:t>
            </a:r>
            <a:endParaRPr sz="23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Resumindo, você poderá usar gratuitamente o github para hospedar seus projetos pessoais.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0a45d8e903_0_1434"/>
          <p:cNvSpPr/>
          <p:nvPr/>
        </p:nvSpPr>
        <p:spPr>
          <a:xfrm>
            <a:off x="514350" y="280550"/>
            <a:ext cx="8439900" cy="47616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30a45d8e903_0_1434"/>
          <p:cNvSpPr txBox="1"/>
          <p:nvPr/>
        </p:nvSpPr>
        <p:spPr>
          <a:xfrm>
            <a:off x="673500" y="432525"/>
            <a:ext cx="8222400" cy="44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Principais características do GitHub: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pt-BR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Controle de Versão:</a:t>
            </a: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Permite que os usuários acompanhem e gerenciar alterações no código ao longo do tempo;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pt-BR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Repositórios:</a:t>
            </a: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Os projetos são armazenados em repositórios, que podem ser públicos (acessíveis a todos) ou privados (acessíveis apenas a membros autorizados);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pt-BR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Colaboração:</a:t>
            </a: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Vários desenvolvedores podem trabalhar em um projeto simultaneamente, contribuindo com suas próprias alterações através de "pull requests";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pt-BR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Wiki e Documentação:</a:t>
            </a: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Cada repositório pode ter uma wiki para documentação e informações adicionais sobre o projeto.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➔"/>
            </a:pPr>
            <a:r>
              <a:rPr lang="pt-BR" sz="1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Comunidade e Networking:</a:t>
            </a:r>
            <a:r>
              <a:rPr lang="pt-BR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Os usuários podem seguir uns aos outros, estestar projetos favoritos e contribuir para projetos open-source, promovendo uma comunidade ativa.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g2912a5c198b_0_748"/>
          <p:cNvPicPr preferRelativeResize="0"/>
          <p:nvPr/>
        </p:nvPicPr>
        <p:blipFill rotWithShape="1">
          <a:blip r:embed="rId3">
            <a:alphaModFix/>
          </a:blip>
          <a:srcRect l="2168" r="59588"/>
          <a:stretch/>
        </p:blipFill>
        <p:spPr>
          <a:xfrm>
            <a:off x="5118725" y="-10032"/>
            <a:ext cx="41725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g2912a5c198b_0_748"/>
          <p:cNvSpPr/>
          <p:nvPr/>
        </p:nvSpPr>
        <p:spPr>
          <a:xfrm>
            <a:off x="514350" y="1340350"/>
            <a:ext cx="4993800" cy="2014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2912a5c198b_0_748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g2912a5c198b_0_748"/>
          <p:cNvSpPr txBox="1"/>
          <p:nvPr/>
        </p:nvSpPr>
        <p:spPr>
          <a:xfrm>
            <a:off x="655875" y="1398799"/>
            <a:ext cx="4675500" cy="26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 é um sistema de controle de versão de arquivos. Através deles podemos desenvolver projetos na qual diversas pessoas podem contribuir simultaneamente, editando e criando novos arquivos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912a5c198b_0_757"/>
          <p:cNvSpPr/>
          <p:nvPr/>
        </p:nvSpPr>
        <p:spPr>
          <a:xfrm>
            <a:off x="533400" y="1190625"/>
            <a:ext cx="8018400" cy="2911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2912a5c198b_0_757"/>
          <p:cNvSpPr txBox="1"/>
          <p:nvPr/>
        </p:nvSpPr>
        <p:spPr>
          <a:xfrm>
            <a:off x="414900" y="155125"/>
            <a:ext cx="82608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pt-BR" sz="39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Passo 1: Criar conta no Github</a:t>
            </a:r>
            <a:endParaRPr sz="19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7" name="Google Shape;957;g2912a5c198b_0_7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1325" y="1437540"/>
            <a:ext cx="4300701" cy="24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2912a5c198b_0_757"/>
          <p:cNvSpPr txBox="1"/>
          <p:nvPr/>
        </p:nvSpPr>
        <p:spPr>
          <a:xfrm>
            <a:off x="838200" y="1589950"/>
            <a:ext cx="2961600" cy="2181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Acesse:</a:t>
            </a:r>
            <a:endParaRPr sz="24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sng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github.com</a:t>
            </a:r>
            <a:endParaRPr sz="2400" b="0" i="0" u="sng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Faça o seu cadastro.</a:t>
            </a:r>
            <a:endParaRPr sz="24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912a5c198b_0_766"/>
          <p:cNvSpPr/>
          <p:nvPr/>
        </p:nvSpPr>
        <p:spPr>
          <a:xfrm>
            <a:off x="533400" y="1190625"/>
            <a:ext cx="8018400" cy="2911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2912a5c198b_0_766"/>
          <p:cNvSpPr txBox="1"/>
          <p:nvPr/>
        </p:nvSpPr>
        <p:spPr>
          <a:xfrm>
            <a:off x="414900" y="155125"/>
            <a:ext cx="82608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pt-BR" sz="39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Passo 2: Criar um repositório</a:t>
            </a:r>
            <a:endParaRPr sz="19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5" name="Google Shape;965;g2912a5c198b_0_766"/>
          <p:cNvSpPr txBox="1"/>
          <p:nvPr/>
        </p:nvSpPr>
        <p:spPr>
          <a:xfrm>
            <a:off x="838200" y="1589950"/>
            <a:ext cx="4007700" cy="2181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Crie um repositório chamado desafio da semana 1;</a:t>
            </a:r>
            <a:endParaRPr sz="28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66" name="Google Shape;966;g2912a5c198b_0_766"/>
          <p:cNvPicPr preferRelativeResize="0"/>
          <p:nvPr/>
        </p:nvPicPr>
        <p:blipFill rotWithShape="1">
          <a:blip r:embed="rId3">
            <a:alphaModFix/>
          </a:blip>
          <a:srcRect l="52591" t="36622" r="15019" b="20941"/>
          <a:stretch/>
        </p:blipFill>
        <p:spPr>
          <a:xfrm>
            <a:off x="4981700" y="1555724"/>
            <a:ext cx="2961601" cy="2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912a5c198b_0_775"/>
          <p:cNvSpPr/>
          <p:nvPr/>
        </p:nvSpPr>
        <p:spPr>
          <a:xfrm>
            <a:off x="533400" y="1190625"/>
            <a:ext cx="8018400" cy="29118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g2912a5c198b_0_775"/>
          <p:cNvSpPr txBox="1"/>
          <p:nvPr/>
        </p:nvSpPr>
        <p:spPr>
          <a:xfrm>
            <a:off x="414900" y="155125"/>
            <a:ext cx="82608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lang="pt-BR" sz="39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Passo 3: Acesse o Repositório</a:t>
            </a:r>
            <a:endParaRPr sz="19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3" name="Google Shape;973;g2912a5c198b_0_775"/>
          <p:cNvSpPr txBox="1"/>
          <p:nvPr/>
        </p:nvSpPr>
        <p:spPr>
          <a:xfrm>
            <a:off x="838200" y="1589950"/>
            <a:ext cx="3016200" cy="21816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Acesse o repositório;</a:t>
            </a:r>
            <a:endParaRPr sz="2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Clique na opção “uploading an existing file”</a:t>
            </a:r>
            <a:endParaRPr sz="2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974" name="Google Shape;974;g2912a5c198b_0_7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0542" y="1555724"/>
            <a:ext cx="3880284" cy="21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2912a5c198b_0_775"/>
          <p:cNvSpPr/>
          <p:nvPr/>
        </p:nvSpPr>
        <p:spPr>
          <a:xfrm>
            <a:off x="5175175" y="2390212"/>
            <a:ext cx="303000" cy="30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g2912a5c198b_0_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125"/>
            <a:ext cx="9144001" cy="5140996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2912a5c198b_0_785"/>
          <p:cNvSpPr/>
          <p:nvPr/>
        </p:nvSpPr>
        <p:spPr>
          <a:xfrm>
            <a:off x="2082200" y="1983025"/>
            <a:ext cx="1140300" cy="16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g2912a5c198b_0_7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5140996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g2912a5c198b_0_790"/>
          <p:cNvSpPr/>
          <p:nvPr/>
        </p:nvSpPr>
        <p:spPr>
          <a:xfrm>
            <a:off x="4420500" y="2712462"/>
            <a:ext cx="303000" cy="30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912a5c198b_0_7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993" name="Google Shape;993;g2912a5c198b_0_7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994" name="Google Shape;994;g2912a5c198b_0_7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g2912a5c198b_0_795"/>
          <p:cNvSpPr/>
          <p:nvPr/>
        </p:nvSpPr>
        <p:spPr>
          <a:xfrm>
            <a:off x="3577700" y="1522637"/>
            <a:ext cx="303000" cy="30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2912a5c198b_0_795"/>
          <p:cNvSpPr/>
          <p:nvPr/>
        </p:nvSpPr>
        <p:spPr>
          <a:xfrm>
            <a:off x="7820100" y="4674362"/>
            <a:ext cx="303000" cy="30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30a45d8e903_0_1170"/>
          <p:cNvPicPr preferRelativeResize="0"/>
          <p:nvPr/>
        </p:nvPicPr>
        <p:blipFill rotWithShape="1">
          <a:blip r:embed="rId3">
            <a:alphaModFix/>
          </a:blip>
          <a:srcRect l="25059" t="22450" r="24387" b="7565"/>
          <a:stretch/>
        </p:blipFill>
        <p:spPr>
          <a:xfrm>
            <a:off x="3845850" y="355200"/>
            <a:ext cx="5218594" cy="40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0a45d8e903_0_1170"/>
          <p:cNvSpPr/>
          <p:nvPr/>
        </p:nvSpPr>
        <p:spPr>
          <a:xfrm>
            <a:off x="199406" y="1185544"/>
            <a:ext cx="3481200" cy="1250400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30a45d8e903_0_1170"/>
          <p:cNvSpPr txBox="1"/>
          <p:nvPr/>
        </p:nvSpPr>
        <p:spPr>
          <a:xfrm>
            <a:off x="696769" y="1490663"/>
            <a:ext cx="24864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1" u="none" strike="noStrike" cap="none">
                <a:solidFill>
                  <a:srgbClr val="28708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CHECK IN</a:t>
            </a:r>
            <a:endParaRPr sz="3200" b="0" i="1" u="none" strike="noStrike" cap="none">
              <a:solidFill>
                <a:srgbClr val="28708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6" name="Google Shape;326;g30a45d8e903_0_1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714" y="4253287"/>
            <a:ext cx="732356" cy="7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0a45d8e903_0_1170"/>
          <p:cNvSpPr txBox="1"/>
          <p:nvPr/>
        </p:nvSpPr>
        <p:spPr>
          <a:xfrm>
            <a:off x="249825" y="2968538"/>
            <a:ext cx="34977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28708B"/>
                </a:solidFill>
                <a:latin typeface="Proxima Nova"/>
                <a:ea typeface="Proxima Nova"/>
                <a:cs typeface="Proxima Nova"/>
                <a:sym typeface="Proxima Nova"/>
              </a:rPr>
              <a:t>Nome</a:t>
            </a:r>
            <a:r>
              <a:rPr lang="pt-BR" sz="1800">
                <a:solidFill>
                  <a:srgbClr val="28708B"/>
                </a:solidFill>
                <a:latin typeface="Proxima Nova"/>
                <a:ea typeface="Proxima Nova"/>
                <a:cs typeface="Proxima Nova"/>
                <a:sym typeface="Proxima Nova"/>
              </a:rPr>
              <a:t> e o que você espera do Programa Meu Primeiro Site.</a:t>
            </a:r>
            <a:endParaRPr sz="1800" b="0" i="0" u="none" strike="noStrike" cap="none">
              <a:solidFill>
                <a:srgbClr val="28708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912a5c198b_0_80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002" name="Google Shape;1002;g2912a5c198b_0_80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003" name="Google Shape;1003;g2912a5c198b_0_8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g2912a5c198b_0_803"/>
          <p:cNvSpPr/>
          <p:nvPr/>
        </p:nvSpPr>
        <p:spPr>
          <a:xfrm>
            <a:off x="1375250" y="3819162"/>
            <a:ext cx="303000" cy="30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g2912a5c198b_0_803"/>
          <p:cNvSpPr/>
          <p:nvPr/>
        </p:nvSpPr>
        <p:spPr>
          <a:xfrm rot="2178158">
            <a:off x="1069135" y="4775091"/>
            <a:ext cx="303015" cy="30859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912a5c198b_0_8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011" name="Google Shape;1011;g2912a5c198b_0_8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012" name="Google Shape;1012;g2912a5c198b_0_8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0a45d8e903_0_1463"/>
          <p:cNvSpPr txBox="1"/>
          <p:nvPr/>
        </p:nvSpPr>
        <p:spPr>
          <a:xfrm>
            <a:off x="242650" y="1716200"/>
            <a:ext cx="30057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pt-BR" sz="41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Dúvidas?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18" name="Google Shape;1018;g30a45d8e903_0_1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325" y="386200"/>
            <a:ext cx="4500125" cy="45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912a5c198b_0_868"/>
          <p:cNvSpPr/>
          <p:nvPr/>
        </p:nvSpPr>
        <p:spPr>
          <a:xfrm>
            <a:off x="0" y="1694225"/>
            <a:ext cx="91440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2912a5c198b_0_868"/>
          <p:cNvSpPr/>
          <p:nvPr/>
        </p:nvSpPr>
        <p:spPr>
          <a:xfrm>
            <a:off x="533325" y="1188600"/>
            <a:ext cx="81066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2912a5c198b_0_868"/>
          <p:cNvSpPr txBox="1"/>
          <p:nvPr/>
        </p:nvSpPr>
        <p:spPr>
          <a:xfrm>
            <a:off x="702175" y="126790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Meu Primeiro Site</a:t>
            </a: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6" name="Google Shape;1026;g2912a5c198b_0_868"/>
          <p:cNvSpPr txBox="1"/>
          <p:nvPr/>
        </p:nvSpPr>
        <p:spPr>
          <a:xfrm>
            <a:off x="7581613" y="2685650"/>
            <a:ext cx="698700" cy="17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0"/>
              <a:buFont typeface="Arial"/>
              <a:buNone/>
            </a:pPr>
            <a:r>
              <a:rPr lang="pt-BR" sz="12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2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7" name="Google Shape;1027;g2912a5c198b_0_868"/>
          <p:cNvSpPr txBox="1"/>
          <p:nvPr/>
        </p:nvSpPr>
        <p:spPr>
          <a:xfrm>
            <a:off x="5883950" y="3425750"/>
            <a:ext cx="19956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6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aula</a:t>
            </a:r>
            <a:endParaRPr sz="60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8" name="Google Shape;1028;g2912a5c198b_0_868"/>
          <p:cNvSpPr txBox="1"/>
          <p:nvPr/>
        </p:nvSpPr>
        <p:spPr>
          <a:xfrm>
            <a:off x="702175" y="3340850"/>
            <a:ext cx="33276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Duração: 2 horas e 30 minutos</a:t>
            </a:r>
            <a:endParaRPr sz="1600" b="0" i="0" u="none" strike="noStrike" cap="non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29" name="Google Shape;1029;g2912a5c198b_0_868"/>
          <p:cNvSpPr txBox="1"/>
          <p:nvPr/>
        </p:nvSpPr>
        <p:spPr>
          <a:xfrm>
            <a:off x="702175" y="2029900"/>
            <a:ext cx="65859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HTML &amp; CSS</a:t>
            </a:r>
            <a:endParaRPr sz="3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g2912a5c198b_0_880"/>
          <p:cNvPicPr preferRelativeResize="0"/>
          <p:nvPr/>
        </p:nvPicPr>
        <p:blipFill rotWithShape="1">
          <a:blip r:embed="rId3">
            <a:alphaModFix/>
          </a:blip>
          <a:srcRect l="4936" r="30359"/>
          <a:stretch/>
        </p:blipFill>
        <p:spPr>
          <a:xfrm>
            <a:off x="0" y="-14000"/>
            <a:ext cx="49938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g2912a5c198b_0_880"/>
          <p:cNvSpPr/>
          <p:nvPr/>
        </p:nvSpPr>
        <p:spPr>
          <a:xfrm>
            <a:off x="3638550" y="1137800"/>
            <a:ext cx="4993800" cy="30945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g2912a5c198b_0_880"/>
          <p:cNvSpPr txBox="1"/>
          <p:nvPr/>
        </p:nvSpPr>
        <p:spPr>
          <a:xfrm>
            <a:off x="3298114" y="116113"/>
            <a:ext cx="5358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Conteúdo</a:t>
            </a:r>
            <a:endParaRPr sz="30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7" name="Google Shape;1037;g2912a5c198b_0_880"/>
          <p:cNvSpPr txBox="1"/>
          <p:nvPr/>
        </p:nvSpPr>
        <p:spPr>
          <a:xfrm>
            <a:off x="3918304" y="1449354"/>
            <a:ext cx="36300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HTML: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section,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iframe Youtube,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CSS: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Estilizando texto,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hover,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Layout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Width;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Height;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912a5c198b_0_889"/>
          <p:cNvSpPr txBox="1"/>
          <p:nvPr/>
        </p:nvSpPr>
        <p:spPr>
          <a:xfrm>
            <a:off x="408479" y="178075"/>
            <a:ext cx="72261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Desafio da Aula - 1 (Capa)</a:t>
            </a:r>
            <a:endParaRPr sz="3800" b="0" i="0" u="none" strike="noStrike" cap="none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043" name="Google Shape;1043;g2912a5c198b_0_8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550" y="954350"/>
            <a:ext cx="7099925" cy="378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912a5c198b_0_896"/>
          <p:cNvSpPr txBox="1"/>
          <p:nvPr/>
        </p:nvSpPr>
        <p:spPr>
          <a:xfrm>
            <a:off x="408475" y="330475"/>
            <a:ext cx="80814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Desafio da Aula - 2 - Vídeo  + Título + Parágrafo</a:t>
            </a:r>
            <a:endParaRPr sz="24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9" name="Google Shape;1049;g2912a5c198b_0_896"/>
          <p:cNvPicPr preferRelativeResize="0"/>
          <p:nvPr/>
        </p:nvPicPr>
        <p:blipFill rotWithShape="1">
          <a:blip r:embed="rId3">
            <a:alphaModFix/>
          </a:blip>
          <a:srcRect b="11150"/>
          <a:stretch/>
        </p:blipFill>
        <p:spPr>
          <a:xfrm>
            <a:off x="472538" y="915525"/>
            <a:ext cx="7953275" cy="376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912a5c198b_0_902"/>
          <p:cNvSpPr txBox="1"/>
          <p:nvPr/>
        </p:nvSpPr>
        <p:spPr>
          <a:xfrm>
            <a:off x="408475" y="330475"/>
            <a:ext cx="80814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Desafio da Aula - 3 - Título + Imagem + Parágrafo</a:t>
            </a:r>
            <a:endParaRPr sz="24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5" name="Google Shape;1055;g2912a5c198b_0_902"/>
          <p:cNvPicPr preferRelativeResize="0"/>
          <p:nvPr/>
        </p:nvPicPr>
        <p:blipFill rotWithShape="1">
          <a:blip r:embed="rId3">
            <a:alphaModFix/>
          </a:blip>
          <a:srcRect b="11511"/>
          <a:stretch/>
        </p:blipFill>
        <p:spPr>
          <a:xfrm>
            <a:off x="485200" y="1058075"/>
            <a:ext cx="7792149" cy="367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g2912a5c198b_0_9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1164" y="5"/>
            <a:ext cx="79804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g2912a5c198b_0_914"/>
          <p:cNvSpPr/>
          <p:nvPr/>
        </p:nvSpPr>
        <p:spPr>
          <a:xfrm>
            <a:off x="453925" y="1144400"/>
            <a:ext cx="73431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g2912a5c198b_0_914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Passo 1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Google Shape;1063;g2912a5c198b_0_914"/>
          <p:cNvSpPr txBox="1"/>
          <p:nvPr/>
        </p:nvSpPr>
        <p:spPr>
          <a:xfrm>
            <a:off x="579675" y="1322600"/>
            <a:ext cx="6773100" cy="29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Abra e VS Code;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Crie um pasta nova para o exercício e abra a pasta com o VS CODE;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Crie dois arquivos: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index.html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estilo.css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Uma pasta no mesmo diretório chamada </a:t>
            </a:r>
            <a:r>
              <a:rPr lang="pt-BR" sz="1800" b="0" i="0" u="sng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img</a:t>
            </a:r>
            <a:endParaRPr sz="1800" b="0" i="0" u="sng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g2912a5c198b_0_9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1850" y="-7494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g2912a5c198b_0_923"/>
          <p:cNvSpPr/>
          <p:nvPr/>
        </p:nvSpPr>
        <p:spPr>
          <a:xfrm>
            <a:off x="453925" y="1144400"/>
            <a:ext cx="58545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g2912a5c198b_0_923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Passo 2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1" name="Google Shape;1071;g2912a5c198b_0_923"/>
          <p:cNvSpPr txBox="1"/>
          <p:nvPr/>
        </p:nvSpPr>
        <p:spPr>
          <a:xfrm>
            <a:off x="579675" y="1322600"/>
            <a:ext cx="5557500" cy="27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Faça o download das imagens que você vai utilizar e coloque elas no diretório img;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Você vai precisar de algumas imagens e pelo menos 4 ícones;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Boas bases de imagens gratuitas: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○"/>
            </a:pPr>
            <a:r>
              <a:rPr lang="pt-BR" sz="1800" b="0" i="0" u="sng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Pexels</a:t>
            </a:r>
            <a:r>
              <a:rPr lang="pt-BR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sng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 Icon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"/>
          <p:cNvSpPr/>
          <p:nvPr/>
        </p:nvSpPr>
        <p:spPr>
          <a:xfrm>
            <a:off x="533325" y="1188600"/>
            <a:ext cx="8106600" cy="3449100"/>
          </a:xfrm>
          <a:prstGeom prst="rect">
            <a:avLst/>
          </a:pr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"/>
          <p:cNvSpPr txBox="1"/>
          <p:nvPr/>
        </p:nvSpPr>
        <p:spPr>
          <a:xfrm>
            <a:off x="702175" y="952275"/>
            <a:ext cx="4499700" cy="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Cronograma</a:t>
            </a:r>
            <a:endParaRPr sz="3000" b="0" i="0" u="none" strike="noStrike" cap="none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4" name="Google Shape;334;p1"/>
          <p:cNvSpPr txBox="1"/>
          <p:nvPr/>
        </p:nvSpPr>
        <p:spPr>
          <a:xfrm>
            <a:off x="702175" y="2029900"/>
            <a:ext cx="8106600" cy="22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Dias: </a:t>
            </a:r>
            <a:r>
              <a:rPr lang="pt-BR" sz="2500" b="1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29</a:t>
            </a:r>
            <a:r>
              <a:rPr lang="pt-BR" sz="2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e 30 de Outubro </a:t>
            </a:r>
            <a:endParaRPr sz="2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Dias: </a:t>
            </a:r>
            <a:r>
              <a:rPr lang="pt-BR" sz="2500" b="1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r>
              <a:rPr lang="pt-BR" sz="2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06, </a:t>
            </a:r>
            <a:r>
              <a:rPr lang="pt-BR" sz="2500" b="1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r>
              <a:rPr lang="pt-BR" sz="2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13, </a:t>
            </a:r>
            <a:r>
              <a:rPr lang="pt-BR" sz="2500" b="1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</a:t>
            </a:r>
            <a:r>
              <a:rPr lang="pt-BR" sz="2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</a:t>
            </a:r>
            <a:r>
              <a:rPr lang="pt-BR" sz="25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26</a:t>
            </a:r>
            <a:r>
              <a:rPr lang="pt-BR" sz="2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e 27 de Novembro</a:t>
            </a:r>
            <a:endParaRPr sz="25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5" name="Google Shape;335;p1"/>
          <p:cNvSpPr txBox="1"/>
          <p:nvPr/>
        </p:nvSpPr>
        <p:spPr>
          <a:xfrm>
            <a:off x="3908650" y="3895900"/>
            <a:ext cx="22911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Banca Avaliadora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1"/>
          <p:cNvSpPr/>
          <p:nvPr/>
        </p:nvSpPr>
        <p:spPr>
          <a:xfrm rot="-5400000">
            <a:off x="4851650" y="3147375"/>
            <a:ext cx="297000" cy="10395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g2912a5c198b_0_932"/>
          <p:cNvPicPr preferRelativeResize="0"/>
          <p:nvPr/>
        </p:nvPicPr>
        <p:blipFill rotWithShape="1">
          <a:blip r:embed="rId3">
            <a:alphaModFix/>
          </a:blip>
          <a:srcRect r="41036"/>
          <a:stretch/>
        </p:blipFill>
        <p:spPr>
          <a:xfrm>
            <a:off x="4209825" y="1250"/>
            <a:ext cx="5391377" cy="51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g2912a5c198b_0_932"/>
          <p:cNvSpPr/>
          <p:nvPr/>
        </p:nvSpPr>
        <p:spPr>
          <a:xfrm>
            <a:off x="453925" y="1144400"/>
            <a:ext cx="63144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8" name="Google Shape;1078;g2912a5c198b_0_9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19500" y="4480844"/>
            <a:ext cx="674431" cy="308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g2912a5c198b_0_932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Passo 3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0" name="Google Shape;1080;g2912a5c198b_0_932"/>
          <p:cNvSpPr txBox="1"/>
          <p:nvPr/>
        </p:nvSpPr>
        <p:spPr>
          <a:xfrm>
            <a:off x="579675" y="1398800"/>
            <a:ext cx="5849700" cy="26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Utilizar a TAG &lt;section&gt; ou &lt;div&gt; para separar os blocos de conteúdos;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Lembre-se de por um id único para esses blocos de conteúdos;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Utilizar as TAGs H para organizar a hierarquia de conteúdos; Lembrando que é recomendado ter apenas um </a:t>
            </a:r>
            <a:r>
              <a:rPr lang="pt-BR" sz="1800" b="0" i="0" u="sng" strike="noStrike" cap="none">
                <a:solidFill>
                  <a:srgbClr val="CFE2F3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H1 na sua página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g2912a5c198b_0_941"/>
          <p:cNvPicPr preferRelativeResize="0"/>
          <p:nvPr/>
        </p:nvPicPr>
        <p:blipFill rotWithShape="1">
          <a:blip r:embed="rId3">
            <a:alphaModFix/>
          </a:blip>
          <a:srcRect l="49417" t="21361" r="22589" b="5831"/>
          <a:stretch/>
        </p:blipFill>
        <p:spPr>
          <a:xfrm>
            <a:off x="5626875" y="0"/>
            <a:ext cx="35171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g2912a5c198b_0_941"/>
          <p:cNvSpPr/>
          <p:nvPr/>
        </p:nvSpPr>
        <p:spPr>
          <a:xfrm>
            <a:off x="453925" y="1144400"/>
            <a:ext cx="58545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g2912a5c198b_0_941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Passo 4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g2912a5c198b_0_941"/>
          <p:cNvSpPr txBox="1"/>
          <p:nvPr/>
        </p:nvSpPr>
        <p:spPr>
          <a:xfrm>
            <a:off x="579675" y="1322600"/>
            <a:ext cx="51960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Coloque conteúdos utilizando tags: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&lt;img&gt;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&lt;p&gt;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&lt;iframe&gt; de vídeos no Youtube;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912a5c198b_0_99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1094" name="Google Shape;1094;g2912a5c198b_0_99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095" name="Google Shape;1095;g2912a5c198b_0_9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g2912a5c198b_0_1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1164" y="5"/>
            <a:ext cx="798046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g2912a5c198b_0_1001"/>
          <p:cNvSpPr/>
          <p:nvPr/>
        </p:nvSpPr>
        <p:spPr>
          <a:xfrm>
            <a:off x="453925" y="1144400"/>
            <a:ext cx="65859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g2912a5c198b_0_1001"/>
          <p:cNvSpPr txBox="1"/>
          <p:nvPr/>
        </p:nvSpPr>
        <p:spPr>
          <a:xfrm>
            <a:off x="377729" y="167521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Passo 5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3" name="Google Shape;1103;g2912a5c198b_0_1001"/>
          <p:cNvSpPr txBox="1"/>
          <p:nvPr/>
        </p:nvSpPr>
        <p:spPr>
          <a:xfrm>
            <a:off x="579675" y="1215725"/>
            <a:ext cx="6384000" cy="29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</a:t>
            </a:r>
            <a:r>
              <a:rPr lang="pt-BR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Agora no arquivo CSS vamos: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Organizar os espaçamentos utilizando os conceitos de box model (conteúdo, padding, border e margin);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Utilizar o text-align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background: url(); para colocar uma imagem de fundo de uma DIV.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912a5c198b_0_1010"/>
          <p:cNvSpPr/>
          <p:nvPr/>
        </p:nvSpPr>
        <p:spPr>
          <a:xfrm>
            <a:off x="530125" y="1220600"/>
            <a:ext cx="53817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g2912a5c198b_0_1010"/>
          <p:cNvSpPr/>
          <p:nvPr/>
        </p:nvSpPr>
        <p:spPr>
          <a:xfrm>
            <a:off x="530125" y="1220600"/>
            <a:ext cx="53817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g2912a5c198b_0_1010"/>
          <p:cNvSpPr txBox="1"/>
          <p:nvPr/>
        </p:nvSpPr>
        <p:spPr>
          <a:xfrm>
            <a:off x="515896" y="1195300"/>
            <a:ext cx="14796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Navegador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g2912a5c198b_0_1010"/>
          <p:cNvSpPr txBox="1"/>
          <p:nvPr/>
        </p:nvSpPr>
        <p:spPr>
          <a:xfrm>
            <a:off x="377729" y="14089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Width x Height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2" name="Google Shape;1112;g2912a5c198b_0_1010"/>
          <p:cNvSpPr/>
          <p:nvPr/>
        </p:nvSpPr>
        <p:spPr>
          <a:xfrm>
            <a:off x="663742" y="2158388"/>
            <a:ext cx="3048900" cy="1846800"/>
          </a:xfrm>
          <a:prstGeom prst="rect">
            <a:avLst/>
          </a:prstGeom>
          <a:noFill/>
          <a:ln w="76200" cap="flat" cmpd="sng">
            <a:solidFill>
              <a:srgbClr val="FFAB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3" name="Google Shape;1113;g2912a5c198b_0_1010"/>
          <p:cNvCxnSpPr/>
          <p:nvPr/>
        </p:nvCxnSpPr>
        <p:spPr>
          <a:xfrm rot="10800000" flipH="1">
            <a:off x="695892" y="1960188"/>
            <a:ext cx="3061200" cy="12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4" name="Google Shape;1114;g2912a5c198b_0_1010"/>
          <p:cNvCxnSpPr/>
          <p:nvPr/>
        </p:nvCxnSpPr>
        <p:spPr>
          <a:xfrm rot="10800000">
            <a:off x="3934305" y="2124982"/>
            <a:ext cx="33600" cy="1880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5" name="Google Shape;1115;g2912a5c198b_0_1010"/>
          <p:cNvSpPr txBox="1"/>
          <p:nvPr/>
        </p:nvSpPr>
        <p:spPr>
          <a:xfrm>
            <a:off x="1407344" y="1601095"/>
            <a:ext cx="17925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width (largura)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6" name="Google Shape;1116;g2912a5c198b_0_1010"/>
          <p:cNvSpPr txBox="1"/>
          <p:nvPr/>
        </p:nvSpPr>
        <p:spPr>
          <a:xfrm>
            <a:off x="3971520" y="2834525"/>
            <a:ext cx="17925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height (altura)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7" name="Google Shape;1117;g2912a5c198b_0_1010"/>
          <p:cNvSpPr/>
          <p:nvPr/>
        </p:nvSpPr>
        <p:spPr>
          <a:xfrm>
            <a:off x="5996074" y="1220600"/>
            <a:ext cx="27045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g2912a5c198b_0_1010"/>
          <p:cNvSpPr txBox="1"/>
          <p:nvPr/>
        </p:nvSpPr>
        <p:spPr>
          <a:xfrm>
            <a:off x="5989901" y="1195300"/>
            <a:ext cx="28593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estilo.css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9" name="Google Shape;1119;g2912a5c198b_0_1010"/>
          <p:cNvSpPr/>
          <p:nvPr/>
        </p:nvSpPr>
        <p:spPr>
          <a:xfrm>
            <a:off x="6004131" y="1220600"/>
            <a:ext cx="26841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g2912a5c198b_0_1010"/>
          <p:cNvSpPr txBox="1"/>
          <p:nvPr/>
        </p:nvSpPr>
        <p:spPr>
          <a:xfrm>
            <a:off x="6067950" y="1638275"/>
            <a:ext cx="25581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#caixa {</a:t>
            </a:r>
            <a:endParaRPr sz="15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width: 300px;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height: 200px;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border: 3px solid ##ffab40;</a:t>
            </a:r>
            <a:r>
              <a:rPr lang="pt-BR" sz="15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5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}</a:t>
            </a:r>
            <a:endParaRPr sz="15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1" name="Google Shape;1121;g2912a5c198b_0_1010"/>
          <p:cNvSpPr txBox="1"/>
          <p:nvPr/>
        </p:nvSpPr>
        <p:spPr>
          <a:xfrm>
            <a:off x="1102551" y="2591700"/>
            <a:ext cx="20973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&lt;div id=”caixa”&gt;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&lt;/div&gt;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912a5c198b_0_1029"/>
          <p:cNvSpPr/>
          <p:nvPr/>
        </p:nvSpPr>
        <p:spPr>
          <a:xfrm>
            <a:off x="453925" y="1144400"/>
            <a:ext cx="81600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g2912a5c198b_0_1029"/>
          <p:cNvSpPr txBox="1"/>
          <p:nvPr/>
        </p:nvSpPr>
        <p:spPr>
          <a:xfrm>
            <a:off x="377724" y="319925"/>
            <a:ext cx="82362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4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Valores CSS de Width e Height</a:t>
            </a:r>
            <a:endParaRPr sz="4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8" name="Google Shape;1128;g2912a5c198b_0_1029"/>
          <p:cNvSpPr txBox="1"/>
          <p:nvPr/>
        </p:nvSpPr>
        <p:spPr>
          <a:xfrm>
            <a:off x="579675" y="1322600"/>
            <a:ext cx="8034300" cy="27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 propriedades de altura e largura podem ter os seguintes valores: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isso é o padrão. O navegador calcula a altura e largura;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Tamanho 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Define a altura / largura em </a:t>
            </a:r>
            <a:r>
              <a:rPr lang="pt-B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px, cm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etc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Define a altura / largura em porcentagem do bloco onde está;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initial - Define a altura / largura como seu valor padrão;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○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inherit - a altura / largura será herdada de seu valor pai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912a5c198b_0_1037"/>
          <p:cNvSpPr/>
          <p:nvPr/>
        </p:nvSpPr>
        <p:spPr>
          <a:xfrm>
            <a:off x="530125" y="1220600"/>
            <a:ext cx="53817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g2912a5c198b_0_1037"/>
          <p:cNvSpPr/>
          <p:nvPr/>
        </p:nvSpPr>
        <p:spPr>
          <a:xfrm>
            <a:off x="530125" y="1220600"/>
            <a:ext cx="53817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g2912a5c198b_0_1037"/>
          <p:cNvSpPr txBox="1"/>
          <p:nvPr/>
        </p:nvSpPr>
        <p:spPr>
          <a:xfrm>
            <a:off x="515896" y="1195300"/>
            <a:ext cx="14796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Navegador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6" name="Google Shape;1136;g2912a5c198b_0_1037"/>
          <p:cNvSpPr txBox="1"/>
          <p:nvPr/>
        </p:nvSpPr>
        <p:spPr>
          <a:xfrm>
            <a:off x="377729" y="14089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Width 50%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7" name="Google Shape;1137;g2912a5c198b_0_1037"/>
          <p:cNvSpPr/>
          <p:nvPr/>
        </p:nvSpPr>
        <p:spPr>
          <a:xfrm>
            <a:off x="663750" y="1701200"/>
            <a:ext cx="2533800" cy="18468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g2912a5c198b_0_1037"/>
          <p:cNvSpPr/>
          <p:nvPr/>
        </p:nvSpPr>
        <p:spPr>
          <a:xfrm>
            <a:off x="5996074" y="1220600"/>
            <a:ext cx="27045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g2912a5c198b_0_1037"/>
          <p:cNvSpPr txBox="1"/>
          <p:nvPr/>
        </p:nvSpPr>
        <p:spPr>
          <a:xfrm>
            <a:off x="5989901" y="1195300"/>
            <a:ext cx="28593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estilo.css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0" name="Google Shape;1140;g2912a5c198b_0_1037"/>
          <p:cNvSpPr/>
          <p:nvPr/>
        </p:nvSpPr>
        <p:spPr>
          <a:xfrm>
            <a:off x="6004131" y="1220600"/>
            <a:ext cx="26841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g2912a5c198b_0_1037"/>
          <p:cNvSpPr txBox="1"/>
          <p:nvPr/>
        </p:nvSpPr>
        <p:spPr>
          <a:xfrm>
            <a:off x="6067949" y="1638275"/>
            <a:ext cx="27045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#caixa {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width: 50%;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height: 200px;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</a:t>
            </a: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border: 3px solid ##ffab40;</a:t>
            </a:r>
            <a:r>
              <a:rPr lang="pt-BR" sz="15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}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2" name="Google Shape;1142;g2912a5c198b_0_1037"/>
          <p:cNvSpPr txBox="1"/>
          <p:nvPr/>
        </p:nvSpPr>
        <p:spPr>
          <a:xfrm>
            <a:off x="898739" y="2134500"/>
            <a:ext cx="20973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&lt;div id=”caixa”&gt;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&lt;/div&gt;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912a5c198b_0_1052"/>
          <p:cNvSpPr/>
          <p:nvPr/>
        </p:nvSpPr>
        <p:spPr>
          <a:xfrm>
            <a:off x="530125" y="763400"/>
            <a:ext cx="8246700" cy="26214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g2912a5c198b_0_1052"/>
          <p:cNvSpPr/>
          <p:nvPr/>
        </p:nvSpPr>
        <p:spPr>
          <a:xfrm>
            <a:off x="530125" y="763400"/>
            <a:ext cx="82467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g2912a5c198b_0_1052"/>
          <p:cNvSpPr txBox="1"/>
          <p:nvPr/>
        </p:nvSpPr>
        <p:spPr>
          <a:xfrm>
            <a:off x="515896" y="738100"/>
            <a:ext cx="14796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Navegador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0" name="Google Shape;1150;g2912a5c198b_0_1052"/>
          <p:cNvSpPr txBox="1"/>
          <p:nvPr/>
        </p:nvSpPr>
        <p:spPr>
          <a:xfrm>
            <a:off x="377724" y="-87700"/>
            <a:ext cx="83991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Width 50% </a:t>
            </a:r>
            <a:r>
              <a:rPr lang="pt-BR" sz="15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(os mesmos 50% só quem em um tela maior)</a:t>
            </a:r>
            <a:endParaRPr sz="2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g2912a5c198b_0_1052"/>
          <p:cNvSpPr/>
          <p:nvPr/>
        </p:nvSpPr>
        <p:spPr>
          <a:xfrm>
            <a:off x="663750" y="1244000"/>
            <a:ext cx="3908100" cy="18468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g2912a5c198b_0_1052"/>
          <p:cNvSpPr/>
          <p:nvPr/>
        </p:nvSpPr>
        <p:spPr>
          <a:xfrm>
            <a:off x="515900" y="3475700"/>
            <a:ext cx="8246700" cy="14493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g2912a5c198b_0_1052"/>
          <p:cNvSpPr txBox="1"/>
          <p:nvPr/>
        </p:nvSpPr>
        <p:spPr>
          <a:xfrm>
            <a:off x="534726" y="3438518"/>
            <a:ext cx="28593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estilo.css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g2912a5c198b_0_1052"/>
          <p:cNvSpPr txBox="1"/>
          <p:nvPr/>
        </p:nvSpPr>
        <p:spPr>
          <a:xfrm>
            <a:off x="587548" y="3672075"/>
            <a:ext cx="39846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#caixa {</a:t>
            </a:r>
            <a:endParaRPr sz="14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width: 50%;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height: 200px;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border: 3px solid ##ffab40;</a:t>
            </a:r>
            <a:r>
              <a:rPr lang="pt-BR" sz="15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4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}</a:t>
            </a:r>
            <a:endParaRPr sz="14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5" name="Google Shape;1155;g2912a5c198b_0_1052"/>
          <p:cNvSpPr txBox="1"/>
          <p:nvPr/>
        </p:nvSpPr>
        <p:spPr>
          <a:xfrm>
            <a:off x="898739" y="1677300"/>
            <a:ext cx="20973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&lt;div id=”caixa”&gt;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&lt;/div&gt;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912a5c198b_0_1066"/>
          <p:cNvSpPr/>
          <p:nvPr/>
        </p:nvSpPr>
        <p:spPr>
          <a:xfrm>
            <a:off x="530125" y="1220600"/>
            <a:ext cx="53817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g2912a5c198b_0_1066"/>
          <p:cNvSpPr/>
          <p:nvPr/>
        </p:nvSpPr>
        <p:spPr>
          <a:xfrm>
            <a:off x="530125" y="1220600"/>
            <a:ext cx="53817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g2912a5c198b_0_1066"/>
          <p:cNvSpPr txBox="1"/>
          <p:nvPr/>
        </p:nvSpPr>
        <p:spPr>
          <a:xfrm>
            <a:off x="515896" y="1195300"/>
            <a:ext cx="14796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Navegador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3" name="Google Shape;1163;g2912a5c198b_0_1066"/>
          <p:cNvSpPr txBox="1"/>
          <p:nvPr/>
        </p:nvSpPr>
        <p:spPr>
          <a:xfrm>
            <a:off x="377729" y="14089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text-align: center;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4" name="Google Shape;1164;g2912a5c198b_0_1066"/>
          <p:cNvSpPr/>
          <p:nvPr/>
        </p:nvSpPr>
        <p:spPr>
          <a:xfrm>
            <a:off x="663750" y="1701200"/>
            <a:ext cx="2533800" cy="18468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 Mundo!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g2912a5c198b_0_1066"/>
          <p:cNvSpPr/>
          <p:nvPr/>
        </p:nvSpPr>
        <p:spPr>
          <a:xfrm>
            <a:off x="5996074" y="1220600"/>
            <a:ext cx="27045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g2912a5c198b_0_1066"/>
          <p:cNvSpPr txBox="1"/>
          <p:nvPr/>
        </p:nvSpPr>
        <p:spPr>
          <a:xfrm>
            <a:off x="5989901" y="1195300"/>
            <a:ext cx="28593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estilo.css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7" name="Google Shape;1167;g2912a5c198b_0_1066"/>
          <p:cNvSpPr/>
          <p:nvPr/>
        </p:nvSpPr>
        <p:spPr>
          <a:xfrm>
            <a:off x="6004131" y="1220600"/>
            <a:ext cx="26841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g2912a5c198b_0_1066"/>
          <p:cNvSpPr txBox="1"/>
          <p:nvPr/>
        </p:nvSpPr>
        <p:spPr>
          <a:xfrm>
            <a:off x="6144150" y="1638275"/>
            <a:ext cx="26202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#caixa {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width: 50%;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text-align: center;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border: 3px solid ##ffab40; 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}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69" name="Google Shape;1169;g2912a5c198b_0_1066"/>
          <p:cNvSpPr txBox="1"/>
          <p:nvPr/>
        </p:nvSpPr>
        <p:spPr>
          <a:xfrm>
            <a:off x="537725" y="4523950"/>
            <a:ext cx="39045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*alinhamento do texto centralizado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912a5c198b_0_1080"/>
          <p:cNvSpPr/>
          <p:nvPr/>
        </p:nvSpPr>
        <p:spPr>
          <a:xfrm>
            <a:off x="530125" y="1220600"/>
            <a:ext cx="53817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g2912a5c198b_0_1080"/>
          <p:cNvSpPr/>
          <p:nvPr/>
        </p:nvSpPr>
        <p:spPr>
          <a:xfrm>
            <a:off x="530125" y="1220600"/>
            <a:ext cx="53817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g2912a5c198b_0_1080"/>
          <p:cNvSpPr txBox="1"/>
          <p:nvPr/>
        </p:nvSpPr>
        <p:spPr>
          <a:xfrm>
            <a:off x="515896" y="1195300"/>
            <a:ext cx="14796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Navegador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g2912a5c198b_0_1080"/>
          <p:cNvSpPr txBox="1"/>
          <p:nvPr/>
        </p:nvSpPr>
        <p:spPr>
          <a:xfrm>
            <a:off x="377729" y="140897"/>
            <a:ext cx="6585900" cy="9888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pt-BR" sz="5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text-align: left;</a:t>
            </a:r>
            <a:endParaRPr sz="30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8" name="Google Shape;1178;g2912a5c198b_0_1080"/>
          <p:cNvSpPr/>
          <p:nvPr/>
        </p:nvSpPr>
        <p:spPr>
          <a:xfrm>
            <a:off x="663750" y="1701200"/>
            <a:ext cx="2533800" cy="1846800"/>
          </a:xfrm>
          <a:prstGeom prst="rect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 Mundo!</a:t>
            </a:r>
            <a:endParaRPr sz="14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9" name="Google Shape;1179;g2912a5c198b_0_1080"/>
          <p:cNvSpPr/>
          <p:nvPr/>
        </p:nvSpPr>
        <p:spPr>
          <a:xfrm>
            <a:off x="5996074" y="1220600"/>
            <a:ext cx="2704500" cy="3108000"/>
          </a:xfrm>
          <a:prstGeom prst="rect">
            <a:avLst/>
          </a:prstGeom>
          <a:solidFill>
            <a:srgbClr val="00A0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g2912a5c198b_0_1080"/>
          <p:cNvSpPr txBox="1"/>
          <p:nvPr/>
        </p:nvSpPr>
        <p:spPr>
          <a:xfrm>
            <a:off x="5989901" y="1195300"/>
            <a:ext cx="28593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estilo.css</a:t>
            </a:r>
            <a:endParaRPr sz="13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1" name="Google Shape;1181;g2912a5c198b_0_1080"/>
          <p:cNvSpPr/>
          <p:nvPr/>
        </p:nvSpPr>
        <p:spPr>
          <a:xfrm>
            <a:off x="6004131" y="1220600"/>
            <a:ext cx="2684100" cy="341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2912a5c198b_0_1080"/>
          <p:cNvSpPr txBox="1"/>
          <p:nvPr/>
        </p:nvSpPr>
        <p:spPr>
          <a:xfrm>
            <a:off x="6067950" y="1638275"/>
            <a:ext cx="2620200" cy="426900"/>
          </a:xfrm>
          <a:prstGeom prst="rect">
            <a:avLst/>
          </a:prstGeom>
          <a:noFill/>
          <a:ln>
            <a:noFill/>
          </a:ln>
          <a:effectLst>
            <a:outerShdw blurRad="57150" dist="9525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#caixa {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width: 50%;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text-align: left;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border: 3px solid ##ffab40; </a:t>
            </a:r>
            <a:endParaRPr sz="12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}</a:t>
            </a:r>
            <a:endParaRPr sz="1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83" name="Google Shape;1183;g2912a5c198b_0_1080"/>
          <p:cNvSpPr txBox="1"/>
          <p:nvPr/>
        </p:nvSpPr>
        <p:spPr>
          <a:xfrm>
            <a:off x="537725" y="4523950"/>
            <a:ext cx="39045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*alinhamento do texto à esquerda</a:t>
            </a:r>
            <a:endParaRPr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34F5C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204</Slides>
  <Notes>204</Notes>
  <HiddenSlides>0</HiddenSlide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slides</vt:lpstr>
      </vt:variant>
      <vt:variant>
        <vt:i4>204</vt:i4>
      </vt:variant>
    </vt:vector>
  </HeadingPairs>
  <TitlesOfParts>
    <vt:vector size="207" baseType="lpstr">
      <vt:lpstr>Simple Light</vt:lpstr>
      <vt:lpstr>Simple Light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Hardware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pexels</vt:lpstr>
      <vt:lpstr>freepik</vt:lpstr>
      <vt:lpstr>flat icon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PESQUISA DE SATISFAÇÃO</vt:lpstr>
      <vt:lpstr>OBRIGADO !!!!</vt:lpstr>
      <vt:lpstr>Informações complementares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Raphael Tavares</cp:lastModifiedBy>
  <cp:revision>1</cp:revision>
  <dcterms:modified xsi:type="dcterms:W3CDTF">2024-10-28T16:17:44Z</dcterms:modified>
</cp:coreProperties>
</file>